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slide" Target="../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35C23-A2FE-4796-979F-A7B1B18386D6}" type="doc">
      <dgm:prSet loTypeId="urn:microsoft.com/office/officeart/2005/8/layout/hierarchy2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C2DEA6F3-16AB-47C9-A838-7C6D0D1D2606}">
      <dgm:prSet phldrT="[Text]" custT="1"/>
      <dgm:spPr/>
      <dgm:t>
        <a:bodyPr/>
        <a:lstStyle/>
        <a:p>
          <a:r>
            <a:rPr lang="id-ID" sz="2000" dirty="0" smtClean="0">
              <a:latin typeface="Calligrapher" pitchFamily="2" charset="0"/>
            </a:rPr>
            <a:t>Peluang Kejadian</a:t>
          </a:r>
          <a:endParaRPr lang="id-ID" sz="2000" dirty="0">
            <a:latin typeface="Calligrapher" pitchFamily="2" charset="0"/>
          </a:endParaRPr>
        </a:p>
      </dgm:t>
    </dgm:pt>
    <dgm:pt modelId="{504506E0-14CF-4782-A995-A26E16954B62}" type="parTrans" cxnId="{361D370A-C32B-4208-9DB7-FA0F3F8DFD48}">
      <dgm:prSet/>
      <dgm:spPr/>
      <dgm:t>
        <a:bodyPr/>
        <a:lstStyle/>
        <a:p>
          <a:endParaRPr lang="id-ID" sz="1100"/>
        </a:p>
      </dgm:t>
    </dgm:pt>
    <dgm:pt modelId="{53EC7E65-32C8-4119-BA5F-7D0C3A2B2A6A}" type="sibTrans" cxnId="{361D370A-C32B-4208-9DB7-FA0F3F8DFD48}">
      <dgm:prSet/>
      <dgm:spPr/>
      <dgm:t>
        <a:bodyPr/>
        <a:lstStyle/>
        <a:p>
          <a:endParaRPr lang="id-ID" sz="1100"/>
        </a:p>
      </dgm:t>
    </dgm:pt>
    <dgm:pt modelId="{DB4BFDC5-EBFF-4ED7-818B-5D86BBA2B8BA}">
      <dgm:prSet phldrT="[Text]" custT="1"/>
      <dgm:spPr/>
      <dgm:t>
        <a:bodyPr/>
        <a:lstStyle/>
        <a:p>
          <a:r>
            <a:rPr lang="en-US" sz="2000" smtClean="0">
              <a:latin typeface="Calligrapher" pitchFamily="2" charset="0"/>
              <a:hlinkClick xmlns:r="http://schemas.openxmlformats.org/officeDocument/2006/relationships" r:id="rId1" action="ppaction://hlinksldjump"/>
            </a:rPr>
            <a:t>Perhitungan dengan Frekuensi Relatif</a:t>
          </a:r>
          <a:endParaRPr lang="id-ID" sz="2000" dirty="0">
            <a:latin typeface="Calligrapher" pitchFamily="2" charset="0"/>
          </a:endParaRPr>
        </a:p>
      </dgm:t>
    </dgm:pt>
    <dgm:pt modelId="{11826676-EEDE-41E5-9B22-F3F0AB30418A}" type="parTrans" cxnId="{F4926F08-C169-45DC-81E5-F2595103D9C7}">
      <dgm:prSet/>
      <dgm:spPr/>
      <dgm:t>
        <a:bodyPr/>
        <a:lstStyle/>
        <a:p>
          <a:endParaRPr lang="en-US"/>
        </a:p>
      </dgm:t>
    </dgm:pt>
    <dgm:pt modelId="{A15DB154-9752-4089-A388-AD5E3FEF491A}" type="sibTrans" cxnId="{F4926F08-C169-45DC-81E5-F2595103D9C7}">
      <dgm:prSet/>
      <dgm:spPr/>
      <dgm:t>
        <a:bodyPr/>
        <a:lstStyle/>
        <a:p>
          <a:endParaRPr lang="en-US"/>
        </a:p>
      </dgm:t>
    </dgm:pt>
    <dgm:pt modelId="{71CB3F4C-5C48-4C2F-8564-CBE883CAE1B9}">
      <dgm:prSet phldrT="[Text]" custT="1"/>
      <dgm:spPr/>
      <dgm:t>
        <a:bodyPr/>
        <a:lstStyle/>
        <a:p>
          <a:r>
            <a:rPr lang="en-US" sz="2000" smtClean="0">
              <a:latin typeface="Calligrapher" pitchFamily="2" charset="0"/>
              <a:hlinkClick xmlns:r="http://schemas.openxmlformats.org/officeDocument/2006/relationships" r:id="rId2" action="ppaction://hlinksldjump"/>
            </a:rPr>
            <a:t>Nilai Peluang</a:t>
          </a:r>
          <a:endParaRPr lang="id-ID" sz="2000" dirty="0">
            <a:latin typeface="Calligrapher" pitchFamily="2" charset="0"/>
          </a:endParaRPr>
        </a:p>
      </dgm:t>
    </dgm:pt>
    <dgm:pt modelId="{7156FEAD-21B5-4AE0-B9A9-6BF4C9045F22}" type="parTrans" cxnId="{65303DF1-E8AA-48CD-8AB0-C40BC2A9D0D1}">
      <dgm:prSet/>
      <dgm:spPr/>
      <dgm:t>
        <a:bodyPr/>
        <a:lstStyle/>
        <a:p>
          <a:endParaRPr lang="en-US"/>
        </a:p>
      </dgm:t>
    </dgm:pt>
    <dgm:pt modelId="{43AC7330-6E43-4CBF-89E1-D0A4A61943C5}" type="sibTrans" cxnId="{65303DF1-E8AA-48CD-8AB0-C40BC2A9D0D1}">
      <dgm:prSet/>
      <dgm:spPr/>
      <dgm:t>
        <a:bodyPr/>
        <a:lstStyle/>
        <a:p>
          <a:endParaRPr lang="en-US"/>
        </a:p>
      </dgm:t>
    </dgm:pt>
    <dgm:pt modelId="{2DBC1439-0B87-45D4-B339-6D2FBC20E86B}" type="pres">
      <dgm:prSet presAssocID="{89935C23-A2FE-4796-979F-A7B1B18386D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5671E1A-24C8-4643-9453-D21FCB7B4B34}" type="pres">
      <dgm:prSet presAssocID="{C2DEA6F3-16AB-47C9-A838-7C6D0D1D2606}" presName="root1" presStyleCnt="0"/>
      <dgm:spPr/>
      <dgm:t>
        <a:bodyPr/>
        <a:lstStyle/>
        <a:p>
          <a:endParaRPr lang="en-US"/>
        </a:p>
      </dgm:t>
    </dgm:pt>
    <dgm:pt modelId="{A2B922EE-935F-4787-ABD7-01DB9911C518}" type="pres">
      <dgm:prSet presAssocID="{C2DEA6F3-16AB-47C9-A838-7C6D0D1D2606}" presName="LevelOneTextNode" presStyleLbl="node0" presStyleIdx="0" presStyleCnt="1" custScaleX="266396" custScaleY="379631" custLinFactNeighborX="-1259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DA0A330-1321-4AFE-9ECC-64591C49F761}" type="pres">
      <dgm:prSet presAssocID="{C2DEA6F3-16AB-47C9-A838-7C6D0D1D2606}" presName="level2hierChild" presStyleCnt="0"/>
      <dgm:spPr/>
      <dgm:t>
        <a:bodyPr/>
        <a:lstStyle/>
        <a:p>
          <a:endParaRPr lang="en-US"/>
        </a:p>
      </dgm:t>
    </dgm:pt>
    <dgm:pt modelId="{ED41585C-4CED-4780-9196-77A0D1EB014E}" type="pres">
      <dgm:prSet presAssocID="{11826676-EEDE-41E5-9B22-F3F0AB30418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A856D279-0266-45B5-BC9A-D9F13ABB8978}" type="pres">
      <dgm:prSet presAssocID="{11826676-EEDE-41E5-9B22-F3F0AB30418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9D38FF2-6C71-4BBB-87C8-ECBED3A4778F}" type="pres">
      <dgm:prSet presAssocID="{DB4BFDC5-EBFF-4ED7-818B-5D86BBA2B8BA}" presName="root2" presStyleCnt="0"/>
      <dgm:spPr/>
      <dgm:t>
        <a:bodyPr/>
        <a:lstStyle/>
        <a:p>
          <a:endParaRPr lang="en-US"/>
        </a:p>
      </dgm:t>
    </dgm:pt>
    <dgm:pt modelId="{C3FFF9ED-EC9B-451E-8432-CFF3C3638C20}" type="pres">
      <dgm:prSet presAssocID="{DB4BFDC5-EBFF-4ED7-818B-5D86BBA2B8BA}" presName="LevelTwoTextNode" presStyleLbl="node2" presStyleIdx="0" presStyleCnt="2" custScaleX="843272" custScaleY="174677" custLinFactNeighborX="135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3B80DA-EFD5-48E1-B581-01890647729D}" type="pres">
      <dgm:prSet presAssocID="{DB4BFDC5-EBFF-4ED7-818B-5D86BBA2B8BA}" presName="level3hierChild" presStyleCnt="0"/>
      <dgm:spPr/>
      <dgm:t>
        <a:bodyPr/>
        <a:lstStyle/>
        <a:p>
          <a:endParaRPr lang="en-US"/>
        </a:p>
      </dgm:t>
    </dgm:pt>
    <dgm:pt modelId="{366360F4-36C4-42F6-9A7E-89DB36D230E4}" type="pres">
      <dgm:prSet presAssocID="{7156FEAD-21B5-4AE0-B9A9-6BF4C9045F2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9CAEE4-7B55-4322-BE82-FF638A1E51B5}" type="pres">
      <dgm:prSet presAssocID="{7156FEAD-21B5-4AE0-B9A9-6BF4C9045F2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145C994-82ED-4A42-B46B-78951F7EA896}" type="pres">
      <dgm:prSet presAssocID="{71CB3F4C-5C48-4C2F-8564-CBE883CAE1B9}" presName="root2" presStyleCnt="0"/>
      <dgm:spPr/>
      <dgm:t>
        <a:bodyPr/>
        <a:lstStyle/>
        <a:p>
          <a:endParaRPr lang="en-US"/>
        </a:p>
      </dgm:t>
    </dgm:pt>
    <dgm:pt modelId="{C1474E17-03C8-4940-A4E5-82F4F8DFA8A4}" type="pres">
      <dgm:prSet presAssocID="{71CB3F4C-5C48-4C2F-8564-CBE883CAE1B9}" presName="LevelTwoTextNode" presStyleLbl="node2" presStyleIdx="1" presStyleCnt="2" custScaleX="842891" custScaleY="155579" custLinFactNeighborX="13974" custLinFactNeighborY="506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C98C8-9036-4F43-8851-2D1D9A11BD84}" type="pres">
      <dgm:prSet presAssocID="{71CB3F4C-5C48-4C2F-8564-CBE883CAE1B9}" presName="level3hierChild" presStyleCnt="0"/>
      <dgm:spPr/>
      <dgm:t>
        <a:bodyPr/>
        <a:lstStyle/>
        <a:p>
          <a:endParaRPr lang="en-US"/>
        </a:p>
      </dgm:t>
    </dgm:pt>
  </dgm:ptLst>
  <dgm:cxnLst>
    <dgm:cxn modelId="{F5E9605C-A781-474C-899F-A45CB4AFBCC4}" type="presOf" srcId="{DB4BFDC5-EBFF-4ED7-818B-5D86BBA2B8BA}" destId="{C3FFF9ED-EC9B-451E-8432-CFF3C3638C20}" srcOrd="0" destOrd="0" presId="urn:microsoft.com/office/officeart/2005/8/layout/hierarchy2"/>
    <dgm:cxn modelId="{B3780C9A-3EBD-4A0F-88FF-C5507E1EDDD6}" type="presOf" srcId="{71CB3F4C-5C48-4C2F-8564-CBE883CAE1B9}" destId="{C1474E17-03C8-4940-A4E5-82F4F8DFA8A4}" srcOrd="0" destOrd="0" presId="urn:microsoft.com/office/officeart/2005/8/layout/hierarchy2"/>
    <dgm:cxn modelId="{361D370A-C32B-4208-9DB7-FA0F3F8DFD48}" srcId="{89935C23-A2FE-4796-979F-A7B1B18386D6}" destId="{C2DEA6F3-16AB-47C9-A838-7C6D0D1D2606}" srcOrd="0" destOrd="0" parTransId="{504506E0-14CF-4782-A995-A26E16954B62}" sibTransId="{53EC7E65-32C8-4119-BA5F-7D0C3A2B2A6A}"/>
    <dgm:cxn modelId="{F4926F08-C169-45DC-81E5-F2595103D9C7}" srcId="{C2DEA6F3-16AB-47C9-A838-7C6D0D1D2606}" destId="{DB4BFDC5-EBFF-4ED7-818B-5D86BBA2B8BA}" srcOrd="0" destOrd="0" parTransId="{11826676-EEDE-41E5-9B22-F3F0AB30418A}" sibTransId="{A15DB154-9752-4089-A388-AD5E3FEF491A}"/>
    <dgm:cxn modelId="{54301ADF-8A93-4272-9240-214A00C3080B}" type="presOf" srcId="{C2DEA6F3-16AB-47C9-A838-7C6D0D1D2606}" destId="{A2B922EE-935F-4787-ABD7-01DB9911C518}" srcOrd="0" destOrd="0" presId="urn:microsoft.com/office/officeart/2005/8/layout/hierarchy2"/>
    <dgm:cxn modelId="{682A8E99-9D6A-4E75-BE7D-D9C4164931CF}" type="presOf" srcId="{11826676-EEDE-41E5-9B22-F3F0AB30418A}" destId="{A856D279-0266-45B5-BC9A-D9F13ABB8978}" srcOrd="1" destOrd="0" presId="urn:microsoft.com/office/officeart/2005/8/layout/hierarchy2"/>
    <dgm:cxn modelId="{61E3FCEB-0A6A-4994-97FA-DDC45FB9846B}" type="presOf" srcId="{89935C23-A2FE-4796-979F-A7B1B18386D6}" destId="{2DBC1439-0B87-45D4-B339-6D2FBC20E86B}" srcOrd="0" destOrd="0" presId="urn:microsoft.com/office/officeart/2005/8/layout/hierarchy2"/>
    <dgm:cxn modelId="{9C31C77F-8AF0-4913-B823-2C5961621A72}" type="presOf" srcId="{11826676-EEDE-41E5-9B22-F3F0AB30418A}" destId="{ED41585C-4CED-4780-9196-77A0D1EB014E}" srcOrd="0" destOrd="0" presId="urn:microsoft.com/office/officeart/2005/8/layout/hierarchy2"/>
    <dgm:cxn modelId="{79EC88B0-B450-4590-B273-3B15BB759B8A}" type="presOf" srcId="{7156FEAD-21B5-4AE0-B9A9-6BF4C9045F22}" destId="{6D9CAEE4-7B55-4322-BE82-FF638A1E51B5}" srcOrd="1" destOrd="0" presId="urn:microsoft.com/office/officeart/2005/8/layout/hierarchy2"/>
    <dgm:cxn modelId="{65303DF1-E8AA-48CD-8AB0-C40BC2A9D0D1}" srcId="{C2DEA6F3-16AB-47C9-A838-7C6D0D1D2606}" destId="{71CB3F4C-5C48-4C2F-8564-CBE883CAE1B9}" srcOrd="1" destOrd="0" parTransId="{7156FEAD-21B5-4AE0-B9A9-6BF4C9045F22}" sibTransId="{43AC7330-6E43-4CBF-89E1-D0A4A61943C5}"/>
    <dgm:cxn modelId="{834AF717-E9CD-42C8-B685-E647BDEACB54}" type="presOf" srcId="{7156FEAD-21B5-4AE0-B9A9-6BF4C9045F22}" destId="{366360F4-36C4-42F6-9A7E-89DB36D230E4}" srcOrd="0" destOrd="0" presId="urn:microsoft.com/office/officeart/2005/8/layout/hierarchy2"/>
    <dgm:cxn modelId="{19CC7C2A-F61E-4856-991F-A59DFDE3ACA5}" type="presParOf" srcId="{2DBC1439-0B87-45D4-B339-6D2FBC20E86B}" destId="{25671E1A-24C8-4643-9453-D21FCB7B4B34}" srcOrd="0" destOrd="0" presId="urn:microsoft.com/office/officeart/2005/8/layout/hierarchy2"/>
    <dgm:cxn modelId="{90276A5E-6646-4F16-99C8-C55944C1C79F}" type="presParOf" srcId="{25671E1A-24C8-4643-9453-D21FCB7B4B34}" destId="{A2B922EE-935F-4787-ABD7-01DB9911C518}" srcOrd="0" destOrd="0" presId="urn:microsoft.com/office/officeart/2005/8/layout/hierarchy2"/>
    <dgm:cxn modelId="{B7E7DD35-F0AE-416B-AE4C-EBBF6964253B}" type="presParOf" srcId="{25671E1A-24C8-4643-9453-D21FCB7B4B34}" destId="{3DA0A330-1321-4AFE-9ECC-64591C49F761}" srcOrd="1" destOrd="0" presId="urn:microsoft.com/office/officeart/2005/8/layout/hierarchy2"/>
    <dgm:cxn modelId="{3A5E2B4E-1D87-4B1D-B194-77C0A2693E90}" type="presParOf" srcId="{3DA0A330-1321-4AFE-9ECC-64591C49F761}" destId="{ED41585C-4CED-4780-9196-77A0D1EB014E}" srcOrd="0" destOrd="0" presId="urn:microsoft.com/office/officeart/2005/8/layout/hierarchy2"/>
    <dgm:cxn modelId="{54F8D686-EECA-4B88-9838-8ED04B439995}" type="presParOf" srcId="{ED41585C-4CED-4780-9196-77A0D1EB014E}" destId="{A856D279-0266-45B5-BC9A-D9F13ABB8978}" srcOrd="0" destOrd="0" presId="urn:microsoft.com/office/officeart/2005/8/layout/hierarchy2"/>
    <dgm:cxn modelId="{6C71955E-4DA6-4E80-8571-4E435CECA374}" type="presParOf" srcId="{3DA0A330-1321-4AFE-9ECC-64591C49F761}" destId="{09D38FF2-6C71-4BBB-87C8-ECBED3A4778F}" srcOrd="1" destOrd="0" presId="urn:microsoft.com/office/officeart/2005/8/layout/hierarchy2"/>
    <dgm:cxn modelId="{E5318619-D3FB-47A8-BC6A-CDF991E660EE}" type="presParOf" srcId="{09D38FF2-6C71-4BBB-87C8-ECBED3A4778F}" destId="{C3FFF9ED-EC9B-451E-8432-CFF3C3638C20}" srcOrd="0" destOrd="0" presId="urn:microsoft.com/office/officeart/2005/8/layout/hierarchy2"/>
    <dgm:cxn modelId="{B5DCA329-CA29-4DD9-BC1B-1A526D339099}" type="presParOf" srcId="{09D38FF2-6C71-4BBB-87C8-ECBED3A4778F}" destId="{803B80DA-EFD5-48E1-B581-01890647729D}" srcOrd="1" destOrd="0" presId="urn:microsoft.com/office/officeart/2005/8/layout/hierarchy2"/>
    <dgm:cxn modelId="{EDEA6782-AEEB-4AC6-BEF4-082CC33A71EF}" type="presParOf" srcId="{3DA0A330-1321-4AFE-9ECC-64591C49F761}" destId="{366360F4-36C4-42F6-9A7E-89DB36D230E4}" srcOrd="2" destOrd="0" presId="urn:microsoft.com/office/officeart/2005/8/layout/hierarchy2"/>
    <dgm:cxn modelId="{A1E3C938-18EB-45D4-9389-9C100DADB915}" type="presParOf" srcId="{366360F4-36C4-42F6-9A7E-89DB36D230E4}" destId="{6D9CAEE4-7B55-4322-BE82-FF638A1E51B5}" srcOrd="0" destOrd="0" presId="urn:microsoft.com/office/officeart/2005/8/layout/hierarchy2"/>
    <dgm:cxn modelId="{4FE13889-48E5-4FCF-89E7-E27CEA5732C8}" type="presParOf" srcId="{3DA0A330-1321-4AFE-9ECC-64591C49F761}" destId="{1145C994-82ED-4A42-B46B-78951F7EA896}" srcOrd="3" destOrd="0" presId="urn:microsoft.com/office/officeart/2005/8/layout/hierarchy2"/>
    <dgm:cxn modelId="{93C012DD-4B6C-4E9C-99F0-E5B0E19FC4CF}" type="presParOf" srcId="{1145C994-82ED-4A42-B46B-78951F7EA896}" destId="{C1474E17-03C8-4940-A4E5-82F4F8DFA8A4}" srcOrd="0" destOrd="0" presId="urn:microsoft.com/office/officeart/2005/8/layout/hierarchy2"/>
    <dgm:cxn modelId="{67CE830E-7C77-4096-8634-74D73D77E0A2}" type="presParOf" srcId="{1145C994-82ED-4A42-B46B-78951F7EA896}" destId="{D56C98C8-9036-4F43-8851-2D1D9A11BD84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1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09613"/>
            <a:ext cx="9144000" cy="756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93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495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115v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-414338"/>
            <a:ext cx="9144000" cy="756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183A3B9A-95FF-4E54-BDF3-80EF2A695A02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97CEF3AE-C9BD-40B2-96CB-33AADA421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2.docx"/><Relationship Id="rId5" Type="http://schemas.openxmlformats.org/officeDocument/2006/relationships/package" Target="../embeddings/Microsoft_Office_Word_Document1.docx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package" Target="../embeddings/Microsoft_Office_Word_Document4.docx"/><Relationship Id="rId7" Type="http://schemas.openxmlformats.org/officeDocument/2006/relationships/image" Target="../media/image1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Office_Word_Document7.docx"/><Relationship Id="rId5" Type="http://schemas.openxmlformats.org/officeDocument/2006/relationships/package" Target="../embeddings/Microsoft_Office_Word_Document6.docx"/><Relationship Id="rId4" Type="http://schemas.openxmlformats.org/officeDocument/2006/relationships/package" Target="../embeddings/Microsoft_Office_Word_Document5.docx"/><Relationship Id="rId9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371600" y="457200"/>
          <a:ext cx="7315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nip Diagonal Corner Rectangle 2"/>
          <p:cNvSpPr/>
          <p:nvPr/>
        </p:nvSpPr>
        <p:spPr>
          <a:xfrm>
            <a:off x="304800" y="304800"/>
            <a:ext cx="5943600" cy="6096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C. PERHITUNGAN PELUANG</a:t>
            </a:r>
            <a:endParaRPr lang="en-US" sz="32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FAKULTAS KEGURUAN DAN ILMU PENDIDIKAN UNIVERSITAS SWADAYA GUNUNG JATI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4497" name="Picture 1" descr="C:\Users\liytot\Downloads\animasi bergerak-8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4191000"/>
            <a:ext cx="1866900" cy="2095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B922EE-935F-4787-ABD7-01DB9911C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>
                                            <p:graphicEl>
                                              <a:dgm id="{A2B922EE-935F-4787-ABD7-01DB9911C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41585C-4CED-4780-9196-77A0D1EB0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graphicEl>
                                              <a:dgm id="{ED41585C-4CED-4780-9196-77A0D1EB0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FFF9ED-EC9B-451E-8432-CFF3C3638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graphicEl>
                                              <a:dgm id="{C3FFF9ED-EC9B-451E-8432-CFF3C3638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6360F4-36C4-42F6-9A7E-89DB36D23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">
                                            <p:graphicEl>
                                              <a:dgm id="{366360F4-36C4-42F6-9A7E-89DB36D23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474E17-03C8-4940-A4E5-82F4F8DFA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graphicEl>
                                              <a:dgm id="{C1474E17-03C8-4940-A4E5-82F4F8DFA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381000" y="435460"/>
            <a:ext cx="5359996" cy="555140"/>
            <a:chOff x="1955203" y="2308871"/>
            <a:chExt cx="5359996" cy="555140"/>
          </a:xfrm>
        </p:grpSpPr>
        <p:sp>
          <p:nvSpPr>
            <p:cNvPr id="6" name="Rounded Rectangle 5"/>
            <p:cNvSpPr/>
            <p:nvPr/>
          </p:nvSpPr>
          <p:spPr>
            <a:xfrm>
              <a:off x="1955203" y="2308871"/>
              <a:ext cx="5359996" cy="55514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971462" y="2325130"/>
              <a:ext cx="5327478" cy="52262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smtClean="0">
                  <a:solidFill>
                    <a:schemeClr val="bg2">
                      <a:lumMod val="10000"/>
                    </a:schemeClr>
                  </a:solidFill>
                  <a:latin typeface="Calligrapher" pitchFamily="2" charset="0"/>
                </a:rPr>
                <a:t>Perhitungan dengan Frekuensi Relatif  (nisbi)</a:t>
              </a:r>
              <a:endParaRPr lang="id-ID" sz="2000" kern="1200" dirty="0">
                <a:solidFill>
                  <a:schemeClr val="bg2">
                    <a:lumMod val="10000"/>
                  </a:schemeClr>
                </a:solidFill>
                <a:latin typeface="Calligrapher" pitchFamily="2" charset="0"/>
              </a:endParaRPr>
            </a:p>
          </p:txBody>
        </p:sp>
      </p:grpSp>
      <p:pic>
        <p:nvPicPr>
          <p:cNvPr id="9" name="Picture 2" descr="C:\Users\liytot\Documents\peluang\Untitled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541986"/>
            <a:ext cx="2514600" cy="2087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600200" y="4800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chemeClr val="bg2">
                    <a:lumMod val="10000"/>
                  </a:schemeClr>
                </a:solidFill>
              </a:rPr>
              <a:t> 100 x</a:t>
            </a:r>
            <a:endParaRPr lang="id-ID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838200" y="2895600"/>
            <a:ext cx="2286000" cy="1447800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4930" y="3200400"/>
            <a:ext cx="1017270" cy="8477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438400" y="3364468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2">
                    <a:lumMod val="10000"/>
                  </a:schemeClr>
                </a:solidFill>
              </a:rPr>
              <a:t>45  x</a:t>
            </a:r>
            <a:endParaRPr lang="id-ID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276600" y="2133600"/>
          <a:ext cx="2924175" cy="1554019"/>
        </p:xfrm>
        <a:graphic>
          <a:graphicData uri="http://schemas.openxmlformats.org/presentationml/2006/ole">
            <p:oleObj spid="_x0000_s1026" name="Document" r:id="rId5" imgW="3737320" imgH="1992015" progId="Word.Document.12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248400" y="1981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61938" algn="l"/>
                <a:tab pos="536575" algn="l"/>
              </a:tabLst>
            </a:pPr>
            <a:r>
              <a:rPr lang="id-ID" sz="1600" dirty="0" smtClean="0">
                <a:solidFill>
                  <a:schemeClr val="bg2">
                    <a:lumMod val="10000"/>
                  </a:schemeClr>
                </a:solidFill>
              </a:rPr>
              <a:t>Fr = Frekuensi relatif  (nisbi) </a:t>
            </a:r>
          </a:p>
          <a:p>
            <a:r>
              <a:rPr lang="id-ID" sz="1600" dirty="0" smtClean="0">
                <a:solidFill>
                  <a:schemeClr val="bg2">
                    <a:lumMod val="10000"/>
                  </a:schemeClr>
                </a:solidFill>
              </a:rPr>
              <a:t>P  = </a:t>
            </a:r>
            <a:r>
              <a:rPr lang="id-ID" sz="1600" smtClean="0">
                <a:solidFill>
                  <a:schemeClr val="bg2">
                    <a:lumMod val="10000"/>
                  </a:schemeClr>
                </a:solidFill>
              </a:rPr>
              <a:t>banyaknya </a:t>
            </a:r>
            <a:r>
              <a:rPr lang="en-US" sz="1600" smtClean="0">
                <a:solidFill>
                  <a:schemeClr val="bg2">
                    <a:lumMod val="10000"/>
                  </a:schemeClr>
                </a:solidFill>
              </a:rPr>
              <a:t>kejadian</a:t>
            </a:r>
            <a:endParaRPr lang="id-ID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id-ID" sz="1600" dirty="0" smtClean="0">
                <a:solidFill>
                  <a:schemeClr val="bg2">
                    <a:lumMod val="10000"/>
                  </a:schemeClr>
                </a:solidFill>
              </a:rPr>
              <a:t>n  = banyaknya percobaan</a:t>
            </a:r>
            <a:endParaRPr lang="id-ID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371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Frekuensi Relatif adalah perbandingan banyaknya kejadian yang diamati dengan banyaknya percobaan.</a:t>
            </a:r>
            <a:endParaRPr lang="en-US" sz="1600" b="1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1" y="3962400"/>
            <a:ext cx="4952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Contoh :</a:t>
            </a:r>
          </a:p>
          <a:p>
            <a:r>
              <a:rPr lang="en-US" sz="14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Rino mengetos koin sebanyak 100x. Hasilnya adalah  muncul Angka sebanyak 45x</a:t>
            </a:r>
          </a:p>
          <a:p>
            <a:r>
              <a:rPr lang="en-US" sz="14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Sehingga Frekuensi relatifnya adalah :</a:t>
            </a:r>
          </a:p>
        </p:txBody>
      </p:sp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3584575" y="4949825"/>
          <a:ext cx="1365250" cy="725488"/>
        </p:xfrm>
        <a:graphic>
          <a:graphicData uri="http://schemas.openxmlformats.org/presentationml/2006/ole">
            <p:oleObj spid="_x0000_s1027" name="Document" r:id="rId6" imgW="3725668" imgH="1992015" progId="Word.Document.12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29000" y="5410200"/>
            <a:ext cx="4948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Jadi, frekuensi relatif munculnnya angka adalah 0,45 </a:t>
            </a:r>
            <a:endParaRPr lang="en-US" sz="1400" b="1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FAKULTAS KEGURUAN DAN ILMU PENDIDIKAN UNIVERSITAS SWADAYA GUNUNG JATI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Action Button: Return 19">
            <a:hlinkClick r:id="rId7" action="ppaction://hlinksldjump" highlightClick="1"/>
          </p:cNvPr>
          <p:cNvSpPr/>
          <p:nvPr/>
        </p:nvSpPr>
        <p:spPr>
          <a:xfrm>
            <a:off x="8077200" y="5791200"/>
            <a:ext cx="762000" cy="685800"/>
          </a:xfrm>
          <a:prstGeom prst="actionButtonRetur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3" grpId="0" build="p"/>
      <p:bldP spid="15" grpId="0" build="p"/>
      <p:bldP spid="16" grpId="0"/>
      <p:bldP spid="17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5026" y="228600"/>
            <a:ext cx="5357574" cy="494444"/>
            <a:chOff x="1957625" y="3072548"/>
            <a:chExt cx="5357574" cy="494444"/>
          </a:xfrm>
        </p:grpSpPr>
        <p:sp>
          <p:nvSpPr>
            <p:cNvPr id="3" name="Rounded Rectangle 2"/>
            <p:cNvSpPr/>
            <p:nvPr/>
          </p:nvSpPr>
          <p:spPr>
            <a:xfrm>
              <a:off x="1957625" y="3072548"/>
              <a:ext cx="5357574" cy="494444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1972107" y="3087030"/>
              <a:ext cx="5328610" cy="46548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smtClean="0">
                  <a:solidFill>
                    <a:schemeClr val="bg2">
                      <a:lumMod val="10000"/>
                    </a:schemeClr>
                  </a:solidFill>
                  <a:latin typeface="Calligrapher" pitchFamily="2" charset="0"/>
                </a:rPr>
                <a:t>Perhitungan dengan Rumus Peluang</a:t>
              </a:r>
              <a:endParaRPr lang="id-ID" sz="2000" kern="1200" dirty="0">
                <a:solidFill>
                  <a:schemeClr val="bg2">
                    <a:lumMod val="10000"/>
                  </a:schemeClr>
                </a:solidFill>
                <a:latin typeface="Calligrapher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28928" y="3581400"/>
            <a:ext cx="7981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2">
                    <a:lumMod val="10000"/>
                  </a:schemeClr>
                </a:solidFill>
              </a:rPr>
              <a:t>P(A) = Peluang kejadian</a:t>
            </a:r>
          </a:p>
          <a:p>
            <a:r>
              <a:rPr lang="en-US" sz="2000" smtClean="0">
                <a:solidFill>
                  <a:schemeClr val="bg2">
                    <a:lumMod val="10000"/>
                  </a:schemeClr>
                </a:solidFill>
              </a:rPr>
              <a:t>n(A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)  =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Banyaknya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anggota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himpunan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A (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kejadian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n (S) =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Banyaknya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anggota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himpunan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S (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ruang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sampel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)  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71800" y="2209800"/>
          <a:ext cx="3505200" cy="2057400"/>
        </p:xfrm>
        <a:graphic>
          <a:graphicData uri="http://schemas.openxmlformats.org/presentationml/2006/ole">
            <p:oleObj spid="_x0000_s2050" name="Document" r:id="rId3" imgW="2497752" imgH="1582257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1219200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  <a:latin typeface="Harrington" pitchFamily="82" charset="0"/>
              </a:rPr>
              <a:t>Peluang kejadian adalah perbandingan antara banyaknya kejadian dengan  banyaknya kejadian yang mungkin</a:t>
            </a:r>
            <a:endParaRPr lang="id-ID" sz="2000" b="1" dirty="0">
              <a:solidFill>
                <a:schemeClr val="bg2">
                  <a:lumMod val="10000"/>
                </a:schemeClr>
              </a:solidFill>
              <a:latin typeface="Harrington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FAKULTAS KEGURUAN DAN ILMU PENDIDIKAN UNIVERSITAS SWADAYA GUNUNG JATI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7848600" y="5867400"/>
            <a:ext cx="685800" cy="609600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>
          <a:xfrm>
            <a:off x="838200" y="228600"/>
            <a:ext cx="6934200" cy="3581400"/>
          </a:xfrm>
          <a:custGeom>
            <a:avLst/>
            <a:gdLst>
              <a:gd name="connsiteX0" fmla="*/ 1378858 w 7095067"/>
              <a:gd name="connsiteY0" fmla="*/ 810381 h 5595257"/>
              <a:gd name="connsiteX1" fmla="*/ 1117601 w 7095067"/>
              <a:gd name="connsiteY1" fmla="*/ 4932438 h 5595257"/>
              <a:gd name="connsiteX2" fmla="*/ 6313715 w 7095067"/>
              <a:gd name="connsiteY2" fmla="*/ 4787295 h 5595257"/>
              <a:gd name="connsiteX3" fmla="*/ 5805715 w 7095067"/>
              <a:gd name="connsiteY3" fmla="*/ 1492552 h 5595257"/>
              <a:gd name="connsiteX4" fmla="*/ 740229 w 7095067"/>
              <a:gd name="connsiteY4" fmla="*/ 113695 h 5595257"/>
              <a:gd name="connsiteX5" fmla="*/ 1378858 w 7095067"/>
              <a:gd name="connsiteY5" fmla="*/ 810381 h 559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5067" h="5595257">
                <a:moveTo>
                  <a:pt x="1378858" y="810381"/>
                </a:moveTo>
                <a:cubicBezTo>
                  <a:pt x="1441753" y="1613505"/>
                  <a:pt x="295125" y="4269619"/>
                  <a:pt x="1117601" y="4932438"/>
                </a:cubicBezTo>
                <a:cubicBezTo>
                  <a:pt x="1940077" y="5595257"/>
                  <a:pt x="5532363" y="5360609"/>
                  <a:pt x="6313715" y="4787295"/>
                </a:cubicBezTo>
                <a:cubicBezTo>
                  <a:pt x="7095067" y="4213981"/>
                  <a:pt x="6734629" y="2271485"/>
                  <a:pt x="5805715" y="1492552"/>
                </a:cubicBezTo>
                <a:cubicBezTo>
                  <a:pt x="4876801" y="713619"/>
                  <a:pt x="1480458" y="227390"/>
                  <a:pt x="740229" y="113695"/>
                </a:cubicBezTo>
                <a:cubicBezTo>
                  <a:pt x="0" y="0"/>
                  <a:pt x="1315963" y="7257"/>
                  <a:pt x="1378858" y="810381"/>
                </a:cubicBez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</a:gradFill>
          <a:scene3d>
            <a:camera prst="orthographicFront"/>
            <a:lightRig rig="freezing" dir="t"/>
          </a:scene3d>
          <a:sp3d prstMaterial="matt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152400" y="76200"/>
            <a:ext cx="1214120" cy="588723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>
              <a:spcBef>
                <a:spcPct val="0"/>
              </a:spcBef>
              <a:buSzTx/>
              <a:buFontTx/>
              <a:buNone/>
            </a:pPr>
            <a:endParaRPr lang="en-GB" sz="160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2209800" y="1220098"/>
            <a:ext cx="401578" cy="4334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V="1">
            <a:off x="2209800" y="2591698"/>
            <a:ext cx="433486" cy="4563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 flipV="1">
            <a:off x="2209800" y="1632565"/>
            <a:ext cx="433486" cy="5019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 flipV="1">
            <a:off x="2209800" y="2132655"/>
            <a:ext cx="421744" cy="4590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2667000" y="12954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(Wajik) As, 2, 3, 4, 5, 6, 7, 8, 9, 10, J, Q, K</a:t>
            </a:r>
            <a:endParaRPr lang="en-US" sz="1400" b="1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7000" y="16764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(sekop) As, 2, 3, 4, 5, 6, 7, 8, 9, 10, J, Q, K</a:t>
            </a:r>
            <a:endParaRPr lang="en-US" sz="1400" b="1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1336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(klaver) As, 2, 3, 4, 5, 6, 7, 8, 9, 10, J, Q, K</a:t>
            </a:r>
            <a:endParaRPr lang="en-US" sz="1400" b="1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25908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(Hati) As, 2, 3, 4, 5, 6, 7, 8, 9, 10, J, Q, K</a:t>
            </a:r>
            <a:endParaRPr lang="en-US" sz="1400" b="1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pic>
        <p:nvPicPr>
          <p:cNvPr id="30" name="Picture 29" descr="36_2_2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562600"/>
            <a:ext cx="1219200" cy="12954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971800" y="3045023"/>
            <a:ext cx="1457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bg2">
                    <a:lumMod val="10000"/>
                  </a:schemeClr>
                </a:solidFill>
              </a:rPr>
              <a:t>Jumlah kartu 52</a:t>
            </a:r>
            <a:endParaRPr lang="en-US" sz="140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800" y="373380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Contoh kasus</a:t>
            </a:r>
            <a:endParaRPr lang="en-US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" y="4038600"/>
            <a:ext cx="58031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1. Tentukan peluang munculnya kartu wajik!</a:t>
            </a:r>
          </a:p>
          <a:p>
            <a:r>
              <a:rPr lang="en-US" sz="160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2. Tentukan peluang munculnya kartu dengan gambar orang!</a:t>
            </a:r>
          </a:p>
          <a:p>
            <a:endParaRPr lang="en-US" sz="160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0" y="59436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Jawab :</a:t>
            </a:r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FAKULTAS KEGURUAN DAN ILMU PENDIDIKAN UNIVERSITAS SWADAYA GUNUNG JATI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/>
        </p:nvSpPr>
        <p:spPr>
          <a:xfrm>
            <a:off x="7848600" y="5867400"/>
            <a:ext cx="685800" cy="609600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3" grpId="0" animBg="1"/>
      <p:bldP spid="23" grpId="0"/>
      <p:bldP spid="24" grpId="0"/>
      <p:bldP spid="25" grpId="0"/>
      <p:bldP spid="26" grpId="0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590800"/>
            <a:ext cx="6858000" cy="1828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4800" y="381000"/>
            <a:ext cx="5181600" cy="1828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33401"/>
            <a:ext cx="3435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 Banyak kartu wajik adalah 13</a:t>
            </a:r>
          </a:p>
          <a:p>
            <a:pPr marL="342900" indent="-342900"/>
            <a:r>
              <a:rPr lang="en-US" sz="160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	- Banyak kartu adalah 52</a:t>
            </a:r>
          </a:p>
        </p:txBody>
      </p:sp>
      <p:graphicFrame>
        <p:nvGraphicFramePr>
          <p:cNvPr id="129027" name="Object 3"/>
          <p:cNvGraphicFramePr>
            <a:graphicFrameLocks noChangeAspect="1"/>
          </p:cNvGraphicFramePr>
          <p:nvPr/>
        </p:nvGraphicFramePr>
        <p:xfrm>
          <a:off x="990600" y="1066800"/>
          <a:ext cx="1676400" cy="963627"/>
        </p:xfrm>
        <a:graphic>
          <a:graphicData uri="http://schemas.openxmlformats.org/presentationml/2006/ole">
            <p:oleObj spid="_x0000_s3074" name="Document" r:id="rId3" imgW="4217291" imgH="2459602" progId="Word.Document.12">
              <p:embed/>
            </p:oleObj>
          </a:graphicData>
        </a:graphic>
      </p:graphicFrame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5037138" y="1466850"/>
          <a:ext cx="1668462" cy="971550"/>
        </p:xfrm>
        <a:graphic>
          <a:graphicData uri="http://schemas.openxmlformats.org/presentationml/2006/ole">
            <p:oleObj spid="_x0000_s3075" name="Document" r:id="rId4" imgW="4217291" imgH="2458882" progId="Word.Document.12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2819400"/>
            <a:ext cx="46955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60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2.   - Banyak kartu  bergambar orang adalah 12 </a:t>
            </a:r>
          </a:p>
          <a:p>
            <a:pPr marL="342900" indent="-342900"/>
            <a:r>
              <a:rPr lang="en-US" sz="160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	- Banyak kartu adalah 52</a:t>
            </a:r>
          </a:p>
          <a:p>
            <a:pPr marL="342900" indent="-342900"/>
            <a:endParaRPr lang="en-US" sz="160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marL="342900" indent="-342900"/>
            <a:r>
              <a:rPr lang="en-US" sz="160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	- 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077913" y="3429000"/>
          <a:ext cx="2579687" cy="714868"/>
        </p:xfrm>
        <a:graphic>
          <a:graphicData uri="http://schemas.openxmlformats.org/presentationml/2006/ole">
            <p:oleObj spid="_x0000_s3076" name="Document" r:id="rId5" imgW="8706766" imgH="2417396" progId="Word.Document.12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6865938" y="3752850"/>
          <a:ext cx="1668462" cy="971550"/>
        </p:xfrm>
        <a:graphic>
          <a:graphicData uri="http://schemas.openxmlformats.org/presentationml/2006/ole">
            <p:oleObj spid="_x0000_s3077" name="Document" r:id="rId6" imgW="4217291" imgH="2458882" progId="Word.Document.12">
              <p:embed/>
            </p:oleObj>
          </a:graphicData>
        </a:graphic>
      </p:graphicFrame>
      <p:pic>
        <p:nvPicPr>
          <p:cNvPr id="17" name="Picture 16" descr="36_2_20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562600"/>
            <a:ext cx="1219200" cy="129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FAKULTAS KEGURUAN DAN ILMU PENDIDIKAN UNIVERSITAS SWADAYA GUNUNG JATI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0504" y="1447800"/>
            <a:ext cx="4471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 Jadi, Peluang munculnya kartu wajik adalah </a:t>
            </a:r>
          </a:p>
          <a:p>
            <a:endParaRPr lang="en-US" sz="160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0735" y="3834825"/>
            <a:ext cx="6269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 Jadi, Peluang munculnya kartu bergambar orang adalah adalah </a:t>
            </a:r>
          </a:p>
          <a:p>
            <a:endParaRPr lang="en-US" sz="160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1" name="Picture 4" descr="C:\Users\liytot\Downloads\animasi power point-37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34250" y="0"/>
            <a:ext cx="1809750" cy="1809750"/>
          </a:xfrm>
          <a:prstGeom prst="rect">
            <a:avLst/>
          </a:prstGeom>
          <a:noFill/>
        </p:spPr>
      </p:pic>
      <p:sp>
        <p:nvSpPr>
          <p:cNvPr id="22" name="Action Button: Return 21">
            <a:hlinkClick r:id="rId9" action="ppaction://hlinksldjump" highlightClick="1"/>
          </p:cNvPr>
          <p:cNvSpPr/>
          <p:nvPr/>
        </p:nvSpPr>
        <p:spPr>
          <a:xfrm>
            <a:off x="8077200" y="5791200"/>
            <a:ext cx="762000" cy="685800"/>
          </a:xfrm>
          <a:prstGeom prst="actionButtonRetur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7" grpId="0"/>
      <p:bldP spid="19" grpId="0"/>
      <p:bldP spid="20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5026" y="228600"/>
            <a:ext cx="2538174" cy="494444"/>
            <a:chOff x="1957625" y="3072548"/>
            <a:chExt cx="5357574" cy="494444"/>
          </a:xfrm>
        </p:grpSpPr>
        <p:sp>
          <p:nvSpPr>
            <p:cNvPr id="3" name="Rounded Rectangle 2"/>
            <p:cNvSpPr/>
            <p:nvPr/>
          </p:nvSpPr>
          <p:spPr>
            <a:xfrm>
              <a:off x="1957625" y="3072548"/>
              <a:ext cx="5357574" cy="494444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1972107" y="3087030"/>
              <a:ext cx="5328610" cy="46548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smtClean="0">
                  <a:solidFill>
                    <a:schemeClr val="bg2">
                      <a:lumMod val="10000"/>
                    </a:schemeClr>
                  </a:solidFill>
                  <a:latin typeface="Calligrapher" pitchFamily="2" charset="0"/>
                </a:rPr>
                <a:t>Nilai Peluang</a:t>
              </a:r>
              <a:endParaRPr lang="id-ID" sz="2000" kern="1200" dirty="0">
                <a:solidFill>
                  <a:schemeClr val="bg2">
                    <a:lumMod val="10000"/>
                  </a:schemeClr>
                </a:solidFill>
                <a:latin typeface="Calligrapher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914400"/>
            <a:ext cx="3733800" cy="206210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Nilai-nilai peluang yang diperoleh berkisar antara 0 sampai dengan 1.</a:t>
            </a:r>
          </a:p>
          <a:p>
            <a:endParaRPr lang="en-US" sz="1600" b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endParaRPr lang="en-US" sz="1600" b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endParaRPr lang="en-US" sz="1600" b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endParaRPr lang="en-US" sz="1600" b="1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US" sz="16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Dengan P(K) adalah peluang suatu kejadian </a:t>
            </a:r>
            <a:r>
              <a:rPr lang="en-US" sz="1600" b="1" i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K.</a:t>
            </a:r>
            <a:endParaRPr lang="en-US" sz="1600" b="1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247811" name="Object 3"/>
          <p:cNvGraphicFramePr>
            <a:graphicFrameLocks noChangeAspect="1"/>
          </p:cNvGraphicFramePr>
          <p:nvPr/>
        </p:nvGraphicFramePr>
        <p:xfrm>
          <a:off x="569912" y="1676400"/>
          <a:ext cx="3468688" cy="2190750"/>
        </p:xfrm>
        <a:graphic>
          <a:graphicData uri="http://schemas.openxmlformats.org/presentationml/2006/ole">
            <p:oleObj spid="_x0000_s4098" name="Document" r:id="rId3" imgW="2495300" imgH="1582381" progId="Word.Document.12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8200" y="1447800"/>
            <a:ext cx="4267200" cy="13234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Jika nilai peluang suatu kejadian = 0, berarti kejadian tersebut mustahil atau tidak mungkin terjadi.</a:t>
            </a:r>
          </a:p>
          <a:p>
            <a:r>
              <a:rPr lang="en-US" sz="16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Jika peluang kejadian = 1, berarti kejadian tersebut pasti terjadi.</a:t>
            </a:r>
            <a:endParaRPr lang="en-US" sz="1600" b="1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468469"/>
            <a:ext cx="8496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Jika L merupakan kejadian komplemen dari kejadian K maka peluang kejadian L adalah</a:t>
            </a:r>
          </a:p>
          <a:p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Satu dikurangi peluang kejadian K.</a:t>
            </a:r>
            <a:endParaRPr lang="en-US">
              <a:solidFill>
                <a:schemeClr val="bg2">
                  <a:lumMod val="1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400" y="4267200"/>
            <a:ext cx="5105400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i="1" smtClean="0">
                <a:ln w="50800"/>
                <a:solidFill>
                  <a:schemeClr val="bg2">
                    <a:lumMod val="10000"/>
                  </a:schemeClr>
                </a:solidFill>
              </a:rPr>
              <a:t>P(L) = </a:t>
            </a:r>
            <a:r>
              <a:rPr lang="en-US" b="1" smtClean="0">
                <a:ln w="50800"/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b="1" i="1" smtClean="0">
                <a:ln w="50800"/>
                <a:solidFill>
                  <a:schemeClr val="bg2">
                    <a:lumMod val="10000"/>
                  </a:schemeClr>
                </a:solidFill>
              </a:rPr>
              <a:t> – P(K) </a:t>
            </a:r>
            <a:r>
              <a:rPr lang="en-US" b="1" smtClean="0">
                <a:ln w="50800"/>
                <a:solidFill>
                  <a:schemeClr val="bg2">
                    <a:lumMod val="10000"/>
                  </a:schemeClr>
                </a:solidFill>
              </a:rPr>
              <a:t>atau </a:t>
            </a:r>
            <a:r>
              <a:rPr lang="en-US" b="1" i="1" smtClean="0">
                <a:ln w="50800"/>
                <a:solidFill>
                  <a:schemeClr val="bg2">
                    <a:lumMod val="10000"/>
                  </a:schemeClr>
                </a:solidFill>
              </a:rPr>
              <a:t>P(L) + P(K) = </a:t>
            </a:r>
            <a:r>
              <a:rPr lang="en-US" b="1" smtClean="0">
                <a:ln w="50800"/>
                <a:solidFill>
                  <a:schemeClr val="bg2">
                    <a:lumMod val="10000"/>
                  </a:schemeClr>
                </a:solidFill>
              </a:rPr>
              <a:t>1</a:t>
            </a:r>
            <a:endParaRPr lang="en-US" b="1">
              <a:ln w="50800"/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52064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Misalnya, peluang Romi lulus ujian adalah 0,9 maka peluang Romi tidak lulus ujian adalah 1 - 0,9 = 0,1</a:t>
            </a:r>
            <a:endParaRPr lang="en-US" sz="1600" b="1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47812" name="Picture 4" descr="F:\DATA PERKULIAHAN\a\Images\tati_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3886200"/>
            <a:ext cx="1143000" cy="13771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1981200" y="6629400"/>
            <a:ext cx="545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FAKULTAS KEGURUAN DAN ILMU PENDIDIKAN UNIVERSITAS SWADAYA GUNUNG JATI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00575">
  <a:themeElements>
    <a:clrScheme name="Default Design 1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67"/>
        </a:dk1>
        <a:lt1>
          <a:srgbClr val="FFFFFF"/>
        </a:lt1>
        <a:dk2>
          <a:srgbClr val="0E6224"/>
        </a:dk2>
        <a:lt2>
          <a:srgbClr val="7ACCE6"/>
        </a:lt2>
        <a:accent1>
          <a:srgbClr val="745D4A"/>
        </a:accent1>
        <a:accent2>
          <a:srgbClr val="E28000"/>
        </a:accent2>
        <a:accent3>
          <a:srgbClr val="FFFFFF"/>
        </a:accent3>
        <a:accent4>
          <a:srgbClr val="0A2757"/>
        </a:accent4>
        <a:accent5>
          <a:srgbClr val="BCB6B1"/>
        </a:accent5>
        <a:accent6>
          <a:srgbClr val="CD7300"/>
        </a:accent6>
        <a:hlink>
          <a:srgbClr val="FFAB2D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00575</Template>
  <TotalTime>6</TotalTime>
  <Words>452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00575</vt:lpstr>
      <vt:lpstr>Document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liytot</dc:creator>
  <cp:lastModifiedBy>liytot</cp:lastModifiedBy>
  <cp:revision>2</cp:revision>
  <dcterms:created xsi:type="dcterms:W3CDTF">2012-05-03T03:34:24Z</dcterms:created>
  <dcterms:modified xsi:type="dcterms:W3CDTF">2012-05-04T11:19:05Z</dcterms:modified>
</cp:coreProperties>
</file>