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Default Extension="wav" ContentType="audio/wav"/>
  <Default Extension="docx" ContentType="application/vnd.openxmlformats-officedocument.wordprocessingml.document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slide" Target="../slides/slide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F1685B0-11EC-4CF9-975C-F2B9C5779910}" type="doc">
      <dgm:prSet loTypeId="urn:microsoft.com/office/officeart/2005/8/layout/vList5" loCatId="list" qsTypeId="urn:microsoft.com/office/officeart/2005/8/quickstyle/3d8" qsCatId="3D" csTypeId="urn:microsoft.com/office/officeart/2005/8/colors/colorful2" csCatId="colorful" phldr="1"/>
      <dgm:spPr/>
    </dgm:pt>
    <dgm:pt modelId="{629611E6-68FC-4F62-A811-C6F701F3CB6F}">
      <dgm:prSet phldrT="[Text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d-ID" dirty="0" smtClean="0">
              <a:solidFill>
                <a:schemeClr val="bg2">
                  <a:lumMod val="10000"/>
                </a:schemeClr>
              </a:solidFill>
              <a:latin typeface="Comic Sans MS" pitchFamily="66" charset="0"/>
              <a:hlinkClick xmlns:r="http://schemas.openxmlformats.org/officeDocument/2006/relationships" r:id="rId1" action="ppaction://hlinksldjump"/>
            </a:rPr>
            <a:t>Kejadian saling bebas</a:t>
          </a:r>
          <a:endParaRPr lang="id-ID" dirty="0">
            <a:solidFill>
              <a:schemeClr val="bg2">
                <a:lumMod val="10000"/>
              </a:schemeClr>
            </a:solidFill>
            <a:latin typeface="Comic Sans MS" pitchFamily="66" charset="0"/>
          </a:endParaRPr>
        </a:p>
      </dgm:t>
    </dgm:pt>
    <dgm:pt modelId="{F36B5408-AEBB-4518-8519-664AF1B0CA02}" type="parTrans" cxnId="{27E07937-E6D2-4BFD-B623-431580A6CF68}">
      <dgm:prSet/>
      <dgm:spPr/>
      <dgm:t>
        <a:bodyPr/>
        <a:lstStyle/>
        <a:p>
          <a:endParaRPr lang="id-ID"/>
        </a:p>
      </dgm:t>
    </dgm:pt>
    <dgm:pt modelId="{CF3C2DEB-8FE0-4495-B81E-96D2455CE1CD}" type="sibTrans" cxnId="{27E07937-E6D2-4BFD-B623-431580A6CF68}">
      <dgm:prSet/>
      <dgm:spPr/>
      <dgm:t>
        <a:bodyPr/>
        <a:lstStyle/>
        <a:p>
          <a:endParaRPr lang="id-ID"/>
        </a:p>
      </dgm:t>
    </dgm:pt>
    <dgm:pt modelId="{D027F949-6BB5-4BB2-80D8-281CEE2E427E}">
      <dgm:prSet phldrT="[Text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d-ID" dirty="0" smtClean="0">
              <a:solidFill>
                <a:schemeClr val="bg2">
                  <a:lumMod val="10000"/>
                </a:schemeClr>
              </a:solidFill>
              <a:latin typeface="Comic Sans MS" pitchFamily="66" charset="0"/>
              <a:hlinkClick xmlns:r="http://schemas.openxmlformats.org/officeDocument/2006/relationships" r:id="rId2" action="ppaction://hlinksldjump"/>
            </a:rPr>
            <a:t>Kejadian </a:t>
          </a:r>
          <a:r>
            <a:rPr lang="id-ID" smtClean="0">
              <a:solidFill>
                <a:schemeClr val="bg2">
                  <a:lumMod val="10000"/>
                </a:schemeClr>
              </a:solidFill>
              <a:latin typeface="Comic Sans MS" pitchFamily="66" charset="0"/>
              <a:hlinkClick xmlns:r="http://schemas.openxmlformats.org/officeDocument/2006/relationships" r:id="rId2" action="ppaction://hlinksldjump"/>
            </a:rPr>
            <a:t>saling </a:t>
          </a:r>
          <a:r>
            <a:rPr lang="en-US" smtClean="0">
              <a:solidFill>
                <a:schemeClr val="bg2">
                  <a:lumMod val="10000"/>
                </a:schemeClr>
              </a:solidFill>
              <a:latin typeface="Comic Sans MS" pitchFamily="66" charset="0"/>
              <a:hlinkClick xmlns:r="http://schemas.openxmlformats.org/officeDocument/2006/relationships" r:id="rId2" action="ppaction://hlinksldjump"/>
            </a:rPr>
            <a:t>asing (pisah)</a:t>
          </a:r>
          <a:endParaRPr lang="id-ID" dirty="0">
            <a:solidFill>
              <a:schemeClr val="bg2">
                <a:lumMod val="10000"/>
              </a:schemeClr>
            </a:solidFill>
            <a:latin typeface="Comic Sans MS" pitchFamily="66" charset="0"/>
          </a:endParaRPr>
        </a:p>
      </dgm:t>
    </dgm:pt>
    <dgm:pt modelId="{4A6428F7-776F-4659-89EE-CF2D274666E2}" type="parTrans" cxnId="{63E5612A-3A9E-4815-9BE5-6AAB8970CF22}">
      <dgm:prSet/>
      <dgm:spPr/>
      <dgm:t>
        <a:bodyPr/>
        <a:lstStyle/>
        <a:p>
          <a:endParaRPr lang="id-ID"/>
        </a:p>
      </dgm:t>
    </dgm:pt>
    <dgm:pt modelId="{5C1AD286-5269-4124-91C5-032A4718D23E}" type="sibTrans" cxnId="{63E5612A-3A9E-4815-9BE5-6AAB8970CF22}">
      <dgm:prSet/>
      <dgm:spPr/>
      <dgm:t>
        <a:bodyPr/>
        <a:lstStyle/>
        <a:p>
          <a:endParaRPr lang="id-ID"/>
        </a:p>
      </dgm:t>
    </dgm:pt>
    <dgm:pt modelId="{E6062BC5-6F29-42AE-8937-C26975274785}" type="pres">
      <dgm:prSet presAssocID="{CF1685B0-11EC-4CF9-975C-F2B9C5779910}" presName="Name0" presStyleCnt="0">
        <dgm:presLayoutVars>
          <dgm:dir/>
          <dgm:animLvl val="lvl"/>
          <dgm:resizeHandles val="exact"/>
        </dgm:presLayoutVars>
      </dgm:prSet>
      <dgm:spPr/>
    </dgm:pt>
    <dgm:pt modelId="{AAB9D59A-4124-42B3-A754-D4C5765BCEF1}" type="pres">
      <dgm:prSet presAssocID="{629611E6-68FC-4F62-A811-C6F701F3CB6F}" presName="linNode" presStyleCnt="0"/>
      <dgm:spPr/>
    </dgm:pt>
    <dgm:pt modelId="{228F146A-8B5D-40FF-94F8-EFC0DB0A1C0B}" type="pres">
      <dgm:prSet presAssocID="{629611E6-68FC-4F62-A811-C6F701F3CB6F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264B0E27-CC3C-4EAF-83B9-296655185DE8}" type="pres">
      <dgm:prSet presAssocID="{CF3C2DEB-8FE0-4495-B81E-96D2455CE1CD}" presName="sp" presStyleCnt="0"/>
      <dgm:spPr/>
    </dgm:pt>
    <dgm:pt modelId="{5E77603C-09E8-4B5E-A7B1-CBDA8757C9B9}" type="pres">
      <dgm:prSet presAssocID="{D027F949-6BB5-4BB2-80D8-281CEE2E427E}" presName="linNode" presStyleCnt="0"/>
      <dgm:spPr/>
    </dgm:pt>
    <dgm:pt modelId="{C10A772D-C73A-47C1-9D55-FCC2FC605B39}" type="pres">
      <dgm:prSet presAssocID="{D027F949-6BB5-4BB2-80D8-281CEE2E427E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EB74A4DC-BDF4-44E5-B8FB-C7C64AB39951}" type="presOf" srcId="{629611E6-68FC-4F62-A811-C6F701F3CB6F}" destId="{228F146A-8B5D-40FF-94F8-EFC0DB0A1C0B}" srcOrd="0" destOrd="0" presId="urn:microsoft.com/office/officeart/2005/8/layout/vList5"/>
    <dgm:cxn modelId="{63E5612A-3A9E-4815-9BE5-6AAB8970CF22}" srcId="{CF1685B0-11EC-4CF9-975C-F2B9C5779910}" destId="{D027F949-6BB5-4BB2-80D8-281CEE2E427E}" srcOrd="1" destOrd="0" parTransId="{4A6428F7-776F-4659-89EE-CF2D274666E2}" sibTransId="{5C1AD286-5269-4124-91C5-032A4718D23E}"/>
    <dgm:cxn modelId="{27E07937-E6D2-4BFD-B623-431580A6CF68}" srcId="{CF1685B0-11EC-4CF9-975C-F2B9C5779910}" destId="{629611E6-68FC-4F62-A811-C6F701F3CB6F}" srcOrd="0" destOrd="0" parTransId="{F36B5408-AEBB-4518-8519-664AF1B0CA02}" sibTransId="{CF3C2DEB-8FE0-4495-B81E-96D2455CE1CD}"/>
    <dgm:cxn modelId="{2529CC52-EB7F-432F-9596-2D1C0E74CDCD}" type="presOf" srcId="{D027F949-6BB5-4BB2-80D8-281CEE2E427E}" destId="{C10A772D-C73A-47C1-9D55-FCC2FC605B39}" srcOrd="0" destOrd="0" presId="urn:microsoft.com/office/officeart/2005/8/layout/vList5"/>
    <dgm:cxn modelId="{1AFE7D3C-E048-44BB-AF3E-AE41C2064C21}" type="presOf" srcId="{CF1685B0-11EC-4CF9-975C-F2B9C5779910}" destId="{E6062BC5-6F29-42AE-8937-C26975274785}" srcOrd="0" destOrd="0" presId="urn:microsoft.com/office/officeart/2005/8/layout/vList5"/>
    <dgm:cxn modelId="{D638078C-0FD9-4908-ADEC-2F8932239FD9}" type="presParOf" srcId="{E6062BC5-6F29-42AE-8937-C26975274785}" destId="{AAB9D59A-4124-42B3-A754-D4C5765BCEF1}" srcOrd="0" destOrd="0" presId="urn:microsoft.com/office/officeart/2005/8/layout/vList5"/>
    <dgm:cxn modelId="{CF112982-8B97-4E0F-A5B9-F1D0F38FDA3B}" type="presParOf" srcId="{AAB9D59A-4124-42B3-A754-D4C5765BCEF1}" destId="{228F146A-8B5D-40FF-94F8-EFC0DB0A1C0B}" srcOrd="0" destOrd="0" presId="urn:microsoft.com/office/officeart/2005/8/layout/vList5"/>
    <dgm:cxn modelId="{6906925A-B8AF-4B16-BC80-08397DB210FF}" type="presParOf" srcId="{E6062BC5-6F29-42AE-8937-C26975274785}" destId="{264B0E27-CC3C-4EAF-83B9-296655185DE8}" srcOrd="1" destOrd="0" presId="urn:microsoft.com/office/officeart/2005/8/layout/vList5"/>
    <dgm:cxn modelId="{50716030-6BD6-422A-BF59-2AA9D41AAE29}" type="presParOf" srcId="{E6062BC5-6F29-42AE-8937-C26975274785}" destId="{5E77603C-09E8-4B5E-A7B1-CBDA8757C9B9}" srcOrd="2" destOrd="0" presId="urn:microsoft.com/office/officeart/2005/8/layout/vList5"/>
    <dgm:cxn modelId="{E8A64998-1C9D-4654-833D-12103FBA52A9}" type="presParOf" srcId="{5E77603C-09E8-4B5E-A7B1-CBDA8757C9B9}" destId="{C10A772D-C73A-47C1-9D55-FCC2FC605B39}" srcOrd="0" destOrd="0" presId="urn:microsoft.com/office/officeart/2005/8/layout/vList5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image" Target="../media/image7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FD25EE-A1B0-43B6-A0B8-D83C59438343}" type="datetimeFigureOut">
              <a:rPr lang="en-US" smtClean="0"/>
              <a:pPr/>
              <a:t>5/4/2012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E9C5EB-0F85-4931-A7FC-5D0649EFB64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A353D7-D9F4-4572-822D-F222BD2C0FE6}" type="slidenum">
              <a:rPr lang="id-ID" smtClean="0"/>
              <a:pPr/>
              <a:t>3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91" name="Picture 19" descr="atoms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721475"/>
          </a:xfrm>
          <a:prstGeom prst="rect">
            <a:avLst/>
          </a:prstGeom>
          <a:noFill/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196975"/>
            <a:ext cx="7772400" cy="1470025"/>
          </a:xfrm>
        </p:spPr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5275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E1318234-B9C3-4D1E-9616-DC00FA2D931F}" type="datetimeFigureOut">
              <a:rPr lang="en-US" smtClean="0"/>
              <a:pPr/>
              <a:t>5/4/2012</a:t>
            </a:fld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759CC2A-49E5-4A86-BAA5-C8835E8B474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090" name="Text Box 18"/>
          <p:cNvSpPr txBox="1">
            <a:spLocks noChangeArrowheads="1"/>
          </p:cNvSpPr>
          <p:nvPr/>
        </p:nvSpPr>
        <p:spPr bwMode="auto">
          <a:xfrm rot="19237452">
            <a:off x="4622800" y="5191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1318234-B9C3-4D1E-9616-DC00FA2D931F}" type="datetimeFigureOut">
              <a:rPr lang="en-US" smtClean="0"/>
              <a:pPr/>
              <a:t>5/4/2012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59CC2A-49E5-4A86-BAA5-C8835E8B47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0260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0260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1318234-B9C3-4D1E-9616-DC00FA2D931F}" type="datetimeFigureOut">
              <a:rPr lang="en-US" smtClean="0"/>
              <a:pPr/>
              <a:t>5/4/2012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59CC2A-49E5-4A86-BAA5-C8835E8B47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3700463"/>
          </a:xfrm>
        </p:spPr>
        <p:txBody>
          <a:bodyPr/>
          <a:lstStyle/>
          <a:p>
            <a:r>
              <a:rPr lang="en-US" smtClean="0"/>
              <a:t>Click icon to add chart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1318234-B9C3-4D1E-9616-DC00FA2D931F}" type="datetimeFigureOut">
              <a:rPr lang="en-US" smtClean="0"/>
              <a:pPr/>
              <a:t>5/4/2012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759CC2A-49E5-4A86-BAA5-C8835E8B47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37004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37004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1318234-B9C3-4D1E-9616-DC00FA2D931F}" type="datetimeFigureOut">
              <a:rPr lang="en-US" smtClean="0"/>
              <a:pPr/>
              <a:t>5/4/2012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759CC2A-49E5-4A86-BAA5-C8835E8B47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1318234-B9C3-4D1E-9616-DC00FA2D931F}" type="datetimeFigureOut">
              <a:rPr lang="en-US" smtClean="0"/>
              <a:pPr/>
              <a:t>5/4/2012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59CC2A-49E5-4A86-BAA5-C8835E8B47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1318234-B9C3-4D1E-9616-DC00FA2D931F}" type="datetimeFigureOut">
              <a:rPr lang="en-US" smtClean="0"/>
              <a:pPr/>
              <a:t>5/4/2012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59CC2A-49E5-4A86-BAA5-C8835E8B47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3700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3700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1318234-B9C3-4D1E-9616-DC00FA2D931F}" type="datetimeFigureOut">
              <a:rPr lang="en-US" smtClean="0"/>
              <a:pPr/>
              <a:t>5/4/2012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59CC2A-49E5-4A86-BAA5-C8835E8B47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1318234-B9C3-4D1E-9616-DC00FA2D931F}" type="datetimeFigureOut">
              <a:rPr lang="en-US" smtClean="0"/>
              <a:pPr/>
              <a:t>5/4/2012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59CC2A-49E5-4A86-BAA5-C8835E8B47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1318234-B9C3-4D1E-9616-DC00FA2D931F}" type="datetimeFigureOut">
              <a:rPr lang="en-US" smtClean="0"/>
              <a:pPr/>
              <a:t>5/4/2012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59CC2A-49E5-4A86-BAA5-C8835E8B47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1318234-B9C3-4D1E-9616-DC00FA2D931F}" type="datetimeFigureOut">
              <a:rPr lang="en-US" smtClean="0"/>
              <a:pPr/>
              <a:t>5/4/2012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59CC2A-49E5-4A86-BAA5-C8835E8B47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1318234-B9C3-4D1E-9616-DC00FA2D931F}" type="datetimeFigureOut">
              <a:rPr lang="en-US" smtClean="0"/>
              <a:pPr/>
              <a:t>5/4/2012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59CC2A-49E5-4A86-BAA5-C8835E8B47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1318234-B9C3-4D1E-9616-DC00FA2D931F}" type="datetimeFigureOut">
              <a:rPr lang="en-US" smtClean="0"/>
              <a:pPr/>
              <a:t>5/4/2012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59CC2A-49E5-4A86-BAA5-C8835E8B47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Rectangle 19"/>
          <p:cNvSpPr>
            <a:spLocks noChangeArrowheads="1"/>
          </p:cNvSpPr>
          <p:nvPr/>
        </p:nvSpPr>
        <p:spPr bwMode="auto">
          <a:xfrm>
            <a:off x="0" y="-14288"/>
            <a:ext cx="9163050" cy="6735763"/>
          </a:xfrm>
          <a:prstGeom prst="rect">
            <a:avLst/>
          </a:prstGeom>
          <a:solidFill>
            <a:schemeClr val="bg1">
              <a:alpha val="77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042" name="Picture 18" descr="atoms2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370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E1318234-B9C3-4D1E-9616-DC00FA2D931F}" type="datetimeFigureOut">
              <a:rPr lang="en-US" smtClean="0"/>
              <a:pPr/>
              <a:t>5/4/2012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759CC2A-49E5-4A86-BAA5-C8835E8B474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gif"/><Relationship Id="rId3" Type="http://schemas.openxmlformats.org/officeDocument/2006/relationships/audio" Target="../media/audio3.wav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10" Type="http://schemas.openxmlformats.org/officeDocument/2006/relationships/image" Target="../media/image6.gif"/><Relationship Id="rId4" Type="http://schemas.openxmlformats.org/officeDocument/2006/relationships/diagramData" Target="../diagrams/data1.xml"/><Relationship Id="rId9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1.docx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9.gif"/><Relationship Id="rId5" Type="http://schemas.openxmlformats.org/officeDocument/2006/relationships/slide" Target="slide3.xml"/><Relationship Id="rId4" Type="http://schemas.openxmlformats.org/officeDocument/2006/relationships/package" Target="../embeddings/Microsoft_Office_Word_Document2.docx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gif"/><Relationship Id="rId5" Type="http://schemas.openxmlformats.org/officeDocument/2006/relationships/package" Target="../embeddings/Microsoft_Office_Word_Document3.docx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5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85800" y="1447800"/>
            <a:ext cx="7696200" cy="501675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d-ID" sz="2000" dirty="0" smtClean="0">
                <a:solidFill>
                  <a:srgbClr val="002060"/>
                </a:solidFill>
                <a:latin typeface="Tempus Sans ITC" pitchFamily="82" charset="0"/>
              </a:rPr>
              <a:t>Kejadian majemuk adalah kejadian </a:t>
            </a:r>
            <a:r>
              <a:rPr lang="id-ID" sz="2000" smtClean="0">
                <a:solidFill>
                  <a:srgbClr val="002060"/>
                </a:solidFill>
                <a:latin typeface="Tempus Sans ITC" pitchFamily="82" charset="0"/>
              </a:rPr>
              <a:t>yang diperoleh </a:t>
            </a:r>
            <a:r>
              <a:rPr lang="id-ID" sz="2000" dirty="0" smtClean="0">
                <a:solidFill>
                  <a:srgbClr val="002060"/>
                </a:solidFill>
                <a:latin typeface="Tempus Sans ITC" pitchFamily="82" charset="0"/>
              </a:rPr>
              <a:t>dari kejadian-kejadian sederhana yang dihubungkan kata </a:t>
            </a:r>
            <a:r>
              <a:rPr lang="id-ID" sz="2000" b="1" i="1" dirty="0" smtClean="0">
                <a:solidFill>
                  <a:srgbClr val="002060"/>
                </a:solidFill>
                <a:latin typeface="Tempus Sans ITC" pitchFamily="82" charset="0"/>
              </a:rPr>
              <a:t>dan</a:t>
            </a:r>
            <a:r>
              <a:rPr lang="id-ID" sz="2000" i="1" dirty="0" smtClean="0">
                <a:solidFill>
                  <a:srgbClr val="002060"/>
                </a:solidFill>
                <a:latin typeface="Tempus Sans ITC" pitchFamily="82" charset="0"/>
              </a:rPr>
              <a:t> </a:t>
            </a:r>
            <a:r>
              <a:rPr lang="id-ID" sz="2000" dirty="0" smtClean="0">
                <a:solidFill>
                  <a:srgbClr val="002060"/>
                </a:solidFill>
                <a:latin typeface="Tempus Sans ITC" pitchFamily="82" charset="0"/>
              </a:rPr>
              <a:t>atau kata </a:t>
            </a:r>
            <a:r>
              <a:rPr lang="id-ID" sz="2000" b="1" i="1" dirty="0" smtClean="0">
                <a:solidFill>
                  <a:srgbClr val="002060"/>
                </a:solidFill>
                <a:latin typeface="Tempus Sans ITC" pitchFamily="82" charset="0"/>
              </a:rPr>
              <a:t>atau.</a:t>
            </a:r>
          </a:p>
          <a:p>
            <a:endParaRPr lang="id-ID" sz="2000" i="1" dirty="0" smtClean="0">
              <a:solidFill>
                <a:srgbClr val="002060"/>
              </a:solidFill>
              <a:latin typeface="Tempus Sans ITC" pitchFamily="82" charset="0"/>
            </a:endParaRPr>
          </a:p>
          <a:p>
            <a:r>
              <a:rPr lang="id-ID" sz="2000" dirty="0" smtClean="0">
                <a:solidFill>
                  <a:srgbClr val="002060"/>
                </a:solidFill>
                <a:latin typeface="Tempus Sans ITC" pitchFamily="82" charset="0"/>
              </a:rPr>
              <a:t>Untuk itu perlu diteliti </a:t>
            </a:r>
            <a:r>
              <a:rPr lang="id-ID" sz="2000" smtClean="0">
                <a:solidFill>
                  <a:srgbClr val="002060"/>
                </a:solidFill>
                <a:latin typeface="Tempus Sans ITC" pitchFamily="82" charset="0"/>
              </a:rPr>
              <a:t>apabila kejadian-keja</a:t>
            </a:r>
            <a:r>
              <a:rPr lang="en-US" sz="2000" smtClean="0">
                <a:solidFill>
                  <a:srgbClr val="002060"/>
                </a:solidFill>
                <a:latin typeface="Tempus Sans ITC" pitchFamily="82" charset="0"/>
              </a:rPr>
              <a:t>d</a:t>
            </a:r>
            <a:r>
              <a:rPr lang="id-ID" sz="2000" smtClean="0">
                <a:solidFill>
                  <a:srgbClr val="002060"/>
                </a:solidFill>
                <a:latin typeface="Tempus Sans ITC" pitchFamily="82" charset="0"/>
              </a:rPr>
              <a:t>ian </a:t>
            </a:r>
            <a:r>
              <a:rPr lang="id-ID" sz="2000" dirty="0" smtClean="0">
                <a:solidFill>
                  <a:srgbClr val="002060"/>
                </a:solidFill>
                <a:latin typeface="Tempus Sans ITC" pitchFamily="82" charset="0"/>
              </a:rPr>
              <a:t>sederhana tersebut dihubungkan kata </a:t>
            </a:r>
            <a:r>
              <a:rPr lang="id-ID" sz="2000" b="1" i="1" dirty="0" smtClean="0">
                <a:solidFill>
                  <a:srgbClr val="002060"/>
                </a:solidFill>
                <a:latin typeface="Tempus Sans ITC" pitchFamily="82" charset="0"/>
              </a:rPr>
              <a:t>dan</a:t>
            </a:r>
            <a:r>
              <a:rPr lang="id-ID" sz="2000" i="1" dirty="0" smtClean="0">
                <a:solidFill>
                  <a:srgbClr val="002060"/>
                </a:solidFill>
                <a:latin typeface="Tempus Sans ITC" pitchFamily="82" charset="0"/>
              </a:rPr>
              <a:t>, dengan </a:t>
            </a:r>
            <a:r>
              <a:rPr lang="id-ID" sz="2000" dirty="0" smtClean="0">
                <a:solidFill>
                  <a:srgbClr val="002060"/>
                </a:solidFill>
                <a:latin typeface="Tempus Sans ITC" pitchFamily="82" charset="0"/>
              </a:rPr>
              <a:t>percobaan berikut:</a:t>
            </a:r>
            <a:endParaRPr lang="id-ID" sz="2000" i="1" dirty="0" smtClean="0">
              <a:solidFill>
                <a:srgbClr val="002060"/>
              </a:solidFill>
              <a:latin typeface="Tempus Sans ITC" pitchFamily="82" charset="0"/>
            </a:endParaRPr>
          </a:p>
          <a:p>
            <a:r>
              <a:rPr lang="id-ID" sz="2000" dirty="0" smtClean="0">
                <a:solidFill>
                  <a:srgbClr val="002060"/>
                </a:solidFill>
                <a:latin typeface="Tempus Sans ITC" pitchFamily="82" charset="0"/>
              </a:rPr>
              <a:t>Sediakan 2 kantong kertas, 2 kelereng berwarna merah, </a:t>
            </a:r>
            <a:r>
              <a:rPr lang="nl-NL" sz="2000" dirty="0" smtClean="0">
                <a:solidFill>
                  <a:srgbClr val="002060"/>
                </a:solidFill>
                <a:latin typeface="Tempus Sans ITC" pitchFamily="82" charset="0"/>
              </a:rPr>
              <a:t>dan 2 kelereng berwarna hijau.</a:t>
            </a:r>
          </a:p>
          <a:p>
            <a:r>
              <a:rPr lang="id-ID" sz="2000" dirty="0" smtClean="0">
                <a:solidFill>
                  <a:srgbClr val="002060"/>
                </a:solidFill>
                <a:latin typeface="Tempus Sans ITC" pitchFamily="82" charset="0"/>
              </a:rPr>
              <a:t>a. Masukkan masing-masing 2 </a:t>
            </a:r>
            <a:r>
              <a:rPr lang="nl-NL" sz="2000" dirty="0" smtClean="0">
                <a:solidFill>
                  <a:srgbClr val="002060"/>
                </a:solidFill>
                <a:latin typeface="Tempus Sans ITC" pitchFamily="82" charset="0"/>
              </a:rPr>
              <a:t>kelereng (merah dan hijau) ke</a:t>
            </a:r>
            <a:r>
              <a:rPr lang="id-ID" sz="2000" dirty="0" smtClean="0">
                <a:solidFill>
                  <a:srgbClr val="002060"/>
                </a:solidFill>
                <a:latin typeface="Tempus Sans ITC" pitchFamily="82" charset="0"/>
              </a:rPr>
              <a:t> dalam masing-masing kantong kertas.</a:t>
            </a:r>
          </a:p>
          <a:p>
            <a:r>
              <a:rPr lang="id-ID" sz="2000" dirty="0" smtClean="0">
                <a:solidFill>
                  <a:srgbClr val="002060"/>
                </a:solidFill>
                <a:latin typeface="Tempus Sans ITC" pitchFamily="82" charset="0"/>
              </a:rPr>
              <a:t>b. Tanpa melihat ambil masingmasing satu kelereng dari tiap kantong, dan catat warna kelereng yang diperoleh. </a:t>
            </a:r>
            <a:r>
              <a:rPr lang="fi-FI" sz="2000" dirty="0" smtClean="0">
                <a:solidFill>
                  <a:srgbClr val="002060"/>
                </a:solidFill>
                <a:latin typeface="Tempus Sans ITC" pitchFamily="82" charset="0"/>
              </a:rPr>
              <a:t>Kemudian kembalikan kelereng pada kantong semula.</a:t>
            </a:r>
          </a:p>
          <a:p>
            <a:r>
              <a:rPr lang="id-ID" sz="2000" dirty="0" smtClean="0">
                <a:solidFill>
                  <a:srgbClr val="002060"/>
                </a:solidFill>
                <a:latin typeface="Tempus Sans ITC" pitchFamily="82" charset="0"/>
              </a:rPr>
              <a:t>c. Ulangi percobaan sampai 99 kali. Catat dan hitung kombinasi kelereng yang diperoleh merah/merah, merah/hijau, hijau/merah, dan hijau/hijau.</a:t>
            </a:r>
            <a:endParaRPr lang="id-ID" sz="2000" i="1" dirty="0" smtClean="0">
              <a:solidFill>
                <a:srgbClr val="002060"/>
              </a:solidFill>
              <a:latin typeface="Tempus Sans ITC" pitchFamily="82" charset="0"/>
            </a:endParaRPr>
          </a:p>
          <a:p>
            <a:endParaRPr lang="id-ID" sz="2000" dirty="0">
              <a:latin typeface="Tempus Sans ITC" pitchFamily="82" charset="0"/>
            </a:endParaRPr>
          </a:p>
        </p:txBody>
      </p:sp>
      <p:sp>
        <p:nvSpPr>
          <p:cNvPr id="4" name="Snip Diagonal Corner Rectangle 3"/>
          <p:cNvSpPr/>
          <p:nvPr/>
        </p:nvSpPr>
        <p:spPr>
          <a:xfrm>
            <a:off x="762000" y="381000"/>
            <a:ext cx="7391400" cy="609600"/>
          </a:xfrm>
          <a:prstGeom prst="snip2Diag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3200" b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j-lt"/>
              </a:rPr>
              <a:t>D</a:t>
            </a:r>
            <a:r>
              <a:rPr lang="en-US" sz="3200" b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j-lt"/>
              </a:rPr>
              <a:t>.  </a:t>
            </a:r>
            <a:r>
              <a:rPr lang="en-US" sz="3200" b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j-lt"/>
              </a:rPr>
              <a:t>KEJADIAN MAJEMUK</a:t>
            </a:r>
            <a:endParaRPr lang="en-US" sz="3200" b="1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81200" y="6629400"/>
            <a:ext cx="58353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FAKULTAS KEGURUAN DAN ILMU PENDIDIKAN UNIVERSITAS SWADAYA GUNUNG JATI</a:t>
            </a:r>
            <a:endParaRPr lang="en-US" sz="1200" dirty="0"/>
          </a:p>
        </p:txBody>
      </p:sp>
      <p:sp>
        <p:nvSpPr>
          <p:cNvPr id="8" name="Action Button: Forward or Next 7">
            <a:hlinkClick r:id="" action="ppaction://hlinkshowjump?jump=nextslide" highlightClick="1"/>
          </p:cNvPr>
          <p:cNvSpPr/>
          <p:nvPr/>
        </p:nvSpPr>
        <p:spPr>
          <a:xfrm>
            <a:off x="8305800" y="6019800"/>
            <a:ext cx="685800" cy="6096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split dir="in"/>
    <p:sndAc>
      <p:stSnd>
        <p:snd r:embed="rId2" name="breez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4" grpId="0" animBg="1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472518" cy="4857784"/>
          </a:xfrm>
        </p:spPr>
        <p:txBody>
          <a:bodyPr>
            <a:normAutofit/>
          </a:bodyPr>
          <a:lstStyle/>
          <a:p>
            <a:r>
              <a:rPr lang="id-ID" sz="2800" b="1" dirty="0">
                <a:solidFill>
                  <a:schemeClr val="accent6">
                    <a:lumMod val="50000"/>
                  </a:schemeClr>
                </a:solidFill>
                <a:latin typeface="Papyrus" pitchFamily="66" charset="0"/>
              </a:rPr>
              <a:t>Kemudian coba perkirakan</a:t>
            </a:r>
          </a:p>
          <a:p>
            <a:pPr>
              <a:buNone/>
            </a:pPr>
            <a:r>
              <a:rPr lang="nl-NL" sz="2800" b="1" dirty="0">
                <a:solidFill>
                  <a:schemeClr val="accent6">
                    <a:lumMod val="50000"/>
                  </a:schemeClr>
                </a:solidFill>
                <a:latin typeface="Papyrus" pitchFamily="66" charset="0"/>
              </a:rPr>
              <a:t>1. P (merah </a:t>
            </a:r>
            <a:r>
              <a:rPr lang="nl-NL" sz="2800" b="1" i="1" dirty="0">
                <a:solidFill>
                  <a:schemeClr val="accent6">
                    <a:lumMod val="50000"/>
                  </a:schemeClr>
                </a:solidFill>
                <a:latin typeface="Papyrus" pitchFamily="66" charset="0"/>
              </a:rPr>
              <a:t>dan merah) </a:t>
            </a:r>
            <a:r>
              <a:rPr lang="id-ID" sz="2800" b="1" i="1" dirty="0" smtClean="0">
                <a:solidFill>
                  <a:schemeClr val="accent6">
                    <a:lumMod val="50000"/>
                  </a:schemeClr>
                </a:solidFill>
                <a:latin typeface="Papyrus" pitchFamily="66" charset="0"/>
              </a:rPr>
              <a:t>  </a:t>
            </a:r>
            <a:r>
              <a:rPr lang="nl-NL" sz="2800" b="1" i="1" dirty="0" smtClean="0">
                <a:solidFill>
                  <a:schemeClr val="accent6">
                    <a:lumMod val="50000"/>
                  </a:schemeClr>
                </a:solidFill>
                <a:latin typeface="Papyrus" pitchFamily="66" charset="0"/>
              </a:rPr>
              <a:t>2</a:t>
            </a:r>
            <a:r>
              <a:rPr lang="nl-NL" sz="2800" b="1" i="1" dirty="0">
                <a:solidFill>
                  <a:schemeClr val="accent6">
                    <a:lumMod val="50000"/>
                  </a:schemeClr>
                </a:solidFill>
                <a:latin typeface="Papyrus" pitchFamily="66" charset="0"/>
              </a:rPr>
              <a:t>. P (merah dan hijau)</a:t>
            </a:r>
          </a:p>
          <a:p>
            <a:pPr>
              <a:buNone/>
            </a:pPr>
            <a:r>
              <a:rPr lang="nl-NL" sz="2800" b="1" dirty="0">
                <a:solidFill>
                  <a:schemeClr val="accent6">
                    <a:lumMod val="50000"/>
                  </a:schemeClr>
                </a:solidFill>
                <a:latin typeface="Papyrus" pitchFamily="66" charset="0"/>
              </a:rPr>
              <a:t>3. P (hijau </a:t>
            </a:r>
            <a:r>
              <a:rPr lang="nl-NL" sz="2800" b="1" i="1" dirty="0">
                <a:solidFill>
                  <a:schemeClr val="accent6">
                    <a:lumMod val="50000"/>
                  </a:schemeClr>
                </a:solidFill>
                <a:latin typeface="Papyrus" pitchFamily="66" charset="0"/>
              </a:rPr>
              <a:t>dan merah</a:t>
            </a:r>
            <a:r>
              <a:rPr lang="nl-NL" sz="2800" b="1" i="1" dirty="0" smtClean="0">
                <a:solidFill>
                  <a:schemeClr val="accent6">
                    <a:lumMod val="50000"/>
                  </a:schemeClr>
                </a:solidFill>
                <a:latin typeface="Papyrus" pitchFamily="66" charset="0"/>
              </a:rPr>
              <a:t>)</a:t>
            </a:r>
            <a:r>
              <a:rPr lang="id-ID" sz="2800" b="1" i="1" dirty="0" smtClean="0">
                <a:solidFill>
                  <a:schemeClr val="accent6">
                    <a:lumMod val="50000"/>
                  </a:schemeClr>
                </a:solidFill>
                <a:latin typeface="Papyrus" pitchFamily="66" charset="0"/>
              </a:rPr>
              <a:t>   </a:t>
            </a:r>
            <a:r>
              <a:rPr lang="nl-NL" sz="2800" b="1" i="1" dirty="0" smtClean="0">
                <a:solidFill>
                  <a:schemeClr val="accent6">
                    <a:lumMod val="50000"/>
                  </a:schemeClr>
                </a:solidFill>
                <a:latin typeface="Papyrus" pitchFamily="66" charset="0"/>
              </a:rPr>
              <a:t> </a:t>
            </a:r>
            <a:r>
              <a:rPr lang="id-ID" sz="2800" b="1" i="1" dirty="0" smtClean="0">
                <a:solidFill>
                  <a:schemeClr val="accent6">
                    <a:lumMod val="50000"/>
                  </a:schemeClr>
                </a:solidFill>
                <a:latin typeface="Papyrus" pitchFamily="66" charset="0"/>
              </a:rPr>
              <a:t> </a:t>
            </a:r>
            <a:r>
              <a:rPr lang="nl-NL" sz="2800" b="1" i="1" dirty="0" smtClean="0">
                <a:solidFill>
                  <a:schemeClr val="accent6">
                    <a:lumMod val="50000"/>
                  </a:schemeClr>
                </a:solidFill>
                <a:latin typeface="Papyrus" pitchFamily="66" charset="0"/>
              </a:rPr>
              <a:t>4</a:t>
            </a:r>
            <a:r>
              <a:rPr lang="nl-NL" sz="2800" b="1" i="1" dirty="0">
                <a:solidFill>
                  <a:schemeClr val="accent6">
                    <a:lumMod val="50000"/>
                  </a:schemeClr>
                </a:solidFill>
                <a:latin typeface="Papyrus" pitchFamily="66" charset="0"/>
              </a:rPr>
              <a:t>. P (hijau dan hijau</a:t>
            </a:r>
            <a:r>
              <a:rPr lang="nl-NL" sz="2800" b="1" i="1" dirty="0" smtClean="0">
                <a:solidFill>
                  <a:schemeClr val="accent6">
                    <a:lumMod val="50000"/>
                  </a:schemeClr>
                </a:solidFill>
                <a:latin typeface="Papyrus" pitchFamily="66" charset="0"/>
              </a:rPr>
              <a:t>)</a:t>
            </a:r>
            <a:endParaRPr lang="id-ID" sz="2800" b="1" i="1" dirty="0" smtClean="0">
              <a:solidFill>
                <a:schemeClr val="accent6">
                  <a:lumMod val="50000"/>
                </a:schemeClr>
              </a:solidFill>
              <a:latin typeface="Papyrus" pitchFamily="66" charset="0"/>
            </a:endParaRPr>
          </a:p>
          <a:p>
            <a:pPr>
              <a:buNone/>
            </a:pPr>
            <a:r>
              <a:rPr lang="id-ID" sz="2800" b="1" dirty="0">
                <a:solidFill>
                  <a:schemeClr val="accent6">
                    <a:lumMod val="50000"/>
                  </a:schemeClr>
                </a:solidFill>
                <a:latin typeface="Papyrus" pitchFamily="66" charset="0"/>
              </a:rPr>
              <a:t>Pada percobaan </a:t>
            </a:r>
            <a:r>
              <a:rPr lang="id-ID" sz="2800" b="1" dirty="0" smtClean="0">
                <a:solidFill>
                  <a:schemeClr val="accent6">
                    <a:lumMod val="50000"/>
                  </a:schemeClr>
                </a:solidFill>
                <a:latin typeface="Papyrus" pitchFamily="66" charset="0"/>
              </a:rPr>
              <a:t>yang telah lakukan tadi </a:t>
            </a:r>
            <a:r>
              <a:rPr lang="id-ID" sz="2800" b="1" dirty="0">
                <a:solidFill>
                  <a:schemeClr val="accent6">
                    <a:lumMod val="50000"/>
                  </a:schemeClr>
                </a:solidFill>
                <a:latin typeface="Papyrus" pitchFamily="66" charset="0"/>
              </a:rPr>
              <a:t>pengambilan</a:t>
            </a:r>
          </a:p>
          <a:p>
            <a:pPr>
              <a:buNone/>
            </a:pPr>
            <a:r>
              <a:rPr lang="nn-NO" sz="2800" b="1" dirty="0">
                <a:solidFill>
                  <a:schemeClr val="accent6">
                    <a:lumMod val="50000"/>
                  </a:schemeClr>
                </a:solidFill>
                <a:latin typeface="Papyrus" pitchFamily="66" charset="0"/>
              </a:rPr>
              <a:t>kelereng pada kantong pertama tidak mempengaruhi</a:t>
            </a:r>
          </a:p>
          <a:p>
            <a:pPr>
              <a:buNone/>
            </a:pPr>
            <a:r>
              <a:rPr lang="id-ID" sz="2800" b="1" dirty="0">
                <a:solidFill>
                  <a:schemeClr val="accent6">
                    <a:lumMod val="50000"/>
                  </a:schemeClr>
                </a:solidFill>
                <a:latin typeface="Papyrus" pitchFamily="66" charset="0"/>
              </a:rPr>
              <a:t>pengambilan kelereng pada kantong kedua. Kejadian</a:t>
            </a:r>
          </a:p>
          <a:p>
            <a:pPr>
              <a:buNone/>
            </a:pPr>
            <a:r>
              <a:rPr lang="id-ID" sz="2800" b="1" dirty="0">
                <a:solidFill>
                  <a:schemeClr val="accent6">
                    <a:lumMod val="50000"/>
                  </a:schemeClr>
                </a:solidFill>
                <a:latin typeface="Papyrus" pitchFamily="66" charset="0"/>
              </a:rPr>
              <a:t>semacam ini disebut kejadian saling bebas </a:t>
            </a:r>
            <a:r>
              <a:rPr lang="id-ID" sz="2800" b="1" dirty="0" smtClean="0">
                <a:solidFill>
                  <a:schemeClr val="accent6">
                    <a:lumMod val="50000"/>
                  </a:schemeClr>
                </a:solidFill>
                <a:latin typeface="Papyrus" pitchFamily="66" charset="0"/>
              </a:rPr>
              <a:t>sebab hasil</a:t>
            </a:r>
            <a:endParaRPr lang="id-ID" sz="2800" b="1" dirty="0">
              <a:solidFill>
                <a:schemeClr val="accent6">
                  <a:lumMod val="50000"/>
                </a:schemeClr>
              </a:solidFill>
              <a:latin typeface="Papyrus" pitchFamily="66" charset="0"/>
            </a:endParaRPr>
          </a:p>
          <a:p>
            <a:pPr>
              <a:buNone/>
            </a:pPr>
            <a:r>
              <a:rPr lang="pt-BR" sz="2800" b="1" dirty="0">
                <a:solidFill>
                  <a:schemeClr val="accent6">
                    <a:lumMod val="50000"/>
                  </a:schemeClr>
                </a:solidFill>
                <a:latin typeface="Papyrus" pitchFamily="66" charset="0"/>
              </a:rPr>
              <a:t>kejadian pertama tidak mempengaruhi </a:t>
            </a:r>
            <a:r>
              <a:rPr lang="pt-BR" sz="2800" b="1" dirty="0" smtClean="0">
                <a:solidFill>
                  <a:schemeClr val="accent6">
                    <a:lumMod val="50000"/>
                  </a:schemeClr>
                </a:solidFill>
                <a:latin typeface="Papyrus" pitchFamily="66" charset="0"/>
              </a:rPr>
              <a:t>hasil</a:t>
            </a:r>
            <a:r>
              <a:rPr lang="id-ID" sz="2800" b="1" dirty="0" smtClean="0">
                <a:solidFill>
                  <a:schemeClr val="accent6">
                    <a:lumMod val="50000"/>
                  </a:schemeClr>
                </a:solidFill>
                <a:latin typeface="Papyrus" pitchFamily="66" charset="0"/>
              </a:rPr>
              <a:t>    </a:t>
            </a:r>
            <a:r>
              <a:rPr lang="pt-BR" sz="2800" b="1" dirty="0" smtClean="0">
                <a:solidFill>
                  <a:schemeClr val="accent6">
                    <a:lumMod val="50000"/>
                  </a:schemeClr>
                </a:solidFill>
                <a:latin typeface="Papyrus" pitchFamily="66" charset="0"/>
              </a:rPr>
              <a:t>pad</a:t>
            </a:r>
            <a:r>
              <a:rPr lang="id-ID" sz="2800" b="1" dirty="0" smtClean="0">
                <a:solidFill>
                  <a:schemeClr val="accent6">
                    <a:lumMod val="50000"/>
                  </a:schemeClr>
                </a:solidFill>
                <a:latin typeface="Papyrus" pitchFamily="66" charset="0"/>
              </a:rPr>
              <a:t>a </a:t>
            </a:r>
            <a:r>
              <a:rPr lang="pt-BR" sz="2800" b="1" dirty="0" smtClean="0">
                <a:solidFill>
                  <a:schemeClr val="accent6">
                    <a:lumMod val="50000"/>
                  </a:schemeClr>
                </a:solidFill>
                <a:latin typeface="Papyrus" pitchFamily="66" charset="0"/>
              </a:rPr>
              <a:t>kejadian</a:t>
            </a:r>
            <a:r>
              <a:rPr lang="id-ID" sz="2800" b="1" dirty="0" smtClean="0">
                <a:solidFill>
                  <a:schemeClr val="accent6">
                    <a:lumMod val="50000"/>
                  </a:schemeClr>
                </a:solidFill>
                <a:latin typeface="Papyrus" pitchFamily="66" charset="0"/>
              </a:rPr>
              <a:t> kedua</a:t>
            </a:r>
            <a:r>
              <a:rPr lang="id-ID" sz="2800" b="1" dirty="0">
                <a:solidFill>
                  <a:schemeClr val="accent6">
                    <a:lumMod val="50000"/>
                  </a:schemeClr>
                </a:solidFill>
                <a:latin typeface="Papyrus" pitchFamily="66" charset="0"/>
              </a:rPr>
              <a:t>.</a:t>
            </a:r>
          </a:p>
        </p:txBody>
      </p:sp>
      <p:pic>
        <p:nvPicPr>
          <p:cNvPr id="4" name="Picture 3" descr="rat_2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43400" y="5181600"/>
            <a:ext cx="2428892" cy="121444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981200" y="6629400"/>
            <a:ext cx="58353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FAKULTAS KEGURUAN DAN ILMU PENDIDIKAN UNIVERSITAS SWADAYA GUNUNG JATI</a:t>
            </a:r>
            <a:endParaRPr lang="en-US" sz="1200" dirty="0"/>
          </a:p>
        </p:txBody>
      </p:sp>
      <p:sp>
        <p:nvSpPr>
          <p:cNvPr id="6" name="Action Button: Forward or Next 5">
            <a:hlinkClick r:id="" action="ppaction://hlinkshowjump?jump=nextslide" highlightClick="1"/>
          </p:cNvPr>
          <p:cNvSpPr/>
          <p:nvPr/>
        </p:nvSpPr>
        <p:spPr>
          <a:xfrm>
            <a:off x="8305800" y="6019800"/>
            <a:ext cx="685800" cy="6096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med">
    <p:newsflash/>
    <p:sndAc>
      <p:stSnd>
        <p:snd r:embed="rId2" name="suction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 7"/>
          <p:cNvGraphicFramePr/>
          <p:nvPr/>
        </p:nvGraphicFramePr>
        <p:xfrm>
          <a:off x="3048000" y="114298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Content Placeholder 5"/>
          <p:cNvSpPr txBox="1">
            <a:spLocks/>
          </p:cNvSpPr>
          <p:nvPr/>
        </p:nvSpPr>
        <p:spPr>
          <a:xfrm>
            <a:off x="1643042" y="285728"/>
            <a:ext cx="5429288" cy="857255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420624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id-ID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Tempus Sans ITC" pitchFamily="82" charset="0"/>
              </a:rPr>
              <a:t>Peluang kejadian majemuk</a:t>
            </a:r>
          </a:p>
        </p:txBody>
      </p:sp>
      <p:pic>
        <p:nvPicPr>
          <p:cNvPr id="5" name="Picture 4" descr="peanut.gif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14348" y="5210175"/>
            <a:ext cx="952500" cy="164782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981200" y="6629400"/>
            <a:ext cx="65312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2">
                    <a:lumMod val="10000"/>
                  </a:schemeClr>
                </a:solidFill>
              </a:rPr>
              <a:t>FAKULTAS KEGURUAN DAN ILMU PENDIDIKAN UNIVERSITAS SWADAYA GUNUNG JATI</a:t>
            </a:r>
            <a:endParaRPr lang="en-US" sz="1200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7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9"/>
          <a:srcRect/>
          <a:stretch>
            <a:fillRect/>
          </a:stretch>
        </p:blipFill>
        <p:spPr bwMode="auto">
          <a:xfrm>
            <a:off x="838200" y="1676400"/>
            <a:ext cx="2714644" cy="345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9" descr="Gambar-Kartun-Bergerak.gif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048000" y="4800600"/>
            <a:ext cx="2568748" cy="160020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 spd="med">
    <p:comb/>
    <p:sndAc>
      <p:stSnd>
        <p:snd r:embed="rId3" name="bomb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228F146A-8B5D-40FF-94F8-EFC0DB0A1C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graphicEl>
                                              <a:dgm id="{228F146A-8B5D-40FF-94F8-EFC0DB0A1C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graphicEl>
                                              <a:dgm id="{228F146A-8B5D-40FF-94F8-EFC0DB0A1C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C10A772D-C73A-47C1-9D55-FCC2FC605B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>
                                            <p:graphicEl>
                                              <a:dgm id="{C10A772D-C73A-47C1-9D55-FCC2FC605B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>
                                            <p:graphicEl>
                                              <a:dgm id="{C10A772D-C73A-47C1-9D55-FCC2FC605B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Sub>
          <a:bldDgm bld="lvlOne"/>
        </p:bldSub>
      </p:bldGraphic>
      <p:bldP spid="11" grpId="0" build="p"/>
      <p:bldP spid="11" grpId="1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Flowchart: Alternate Process 37"/>
          <p:cNvSpPr/>
          <p:nvPr/>
        </p:nvSpPr>
        <p:spPr>
          <a:xfrm>
            <a:off x="1462046" y="133344"/>
            <a:ext cx="5319754" cy="552456"/>
          </a:xfrm>
          <a:prstGeom prst="flowChartAlternateProcess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4000" dirty="0" smtClean="0">
                <a:solidFill>
                  <a:srgbClr val="002060"/>
                </a:solidFill>
                <a:latin typeface="Footlight MT Light" pitchFamily="18" charset="0"/>
              </a:rPr>
              <a:t>kejadian saling bebas</a:t>
            </a:r>
            <a:endParaRPr lang="id-ID" sz="4000" dirty="0">
              <a:solidFill>
                <a:srgbClr val="002060"/>
              </a:solidFill>
              <a:latin typeface="Footlight MT Light" pitchFamily="18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1905001" y="1143000"/>
            <a:ext cx="66294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600" b="1" smtClean="0">
                <a:latin typeface="Comic Sans MS" pitchFamily="66" charset="0"/>
              </a:rPr>
              <a:t>Misalkan dari percobaan pelemparan dua dadu secara bersamaan muncul kejadian </a:t>
            </a:r>
            <a:r>
              <a:rPr lang="en-US" sz="1600" b="1" i="1" smtClean="0">
                <a:latin typeface="Comic Sans MS" pitchFamily="66" charset="0"/>
              </a:rPr>
              <a:t>A, </a:t>
            </a:r>
            <a:r>
              <a:rPr lang="en-US" sz="1600" b="1" smtClean="0">
                <a:latin typeface="Comic Sans MS" pitchFamily="66" charset="0"/>
              </a:rPr>
              <a:t>yaitu jumlah mata dadu 7, dan kejadian </a:t>
            </a:r>
            <a:r>
              <a:rPr lang="en-US" sz="1600" b="1" i="1" smtClean="0">
                <a:latin typeface="Comic Sans MS" pitchFamily="66" charset="0"/>
              </a:rPr>
              <a:t>B</a:t>
            </a:r>
            <a:r>
              <a:rPr lang="en-US" sz="1600" b="1" smtClean="0">
                <a:latin typeface="Comic Sans MS" pitchFamily="66" charset="0"/>
              </a:rPr>
              <a:t>, yaitu muncul mata dadu 5 pada dadu pertama. Himpunan hasil dari kejadian-kejadian tersebut adalah</a:t>
            </a:r>
          </a:p>
          <a:p>
            <a:pPr algn="just"/>
            <a:endParaRPr lang="en-US" sz="1600" b="1" smtClean="0">
              <a:latin typeface="Comic Sans MS" pitchFamily="66" charset="0"/>
            </a:endParaRPr>
          </a:p>
          <a:p>
            <a:pPr algn="just"/>
            <a:endParaRPr lang="en-US" sz="1600" b="1" i="1" smtClean="0">
              <a:latin typeface="Comic Sans MS" pitchFamily="66" charset="0"/>
            </a:endParaRPr>
          </a:p>
          <a:p>
            <a:pPr algn="just"/>
            <a:endParaRPr lang="en-US" sz="1600" b="1" i="1" smtClean="0">
              <a:latin typeface="Comic Sans MS" pitchFamily="66" charset="0"/>
            </a:endParaRPr>
          </a:p>
          <a:p>
            <a:pPr algn="just"/>
            <a:endParaRPr lang="en-US" sz="1600" b="1">
              <a:latin typeface="Comic Sans MS" pitchFamily="66" charset="0"/>
            </a:endParaRPr>
          </a:p>
        </p:txBody>
      </p:sp>
      <p:graphicFrame>
        <p:nvGraphicFramePr>
          <p:cNvPr id="64" name="Table 63"/>
          <p:cNvGraphicFramePr>
            <a:graphicFrameLocks noGrp="1"/>
          </p:cNvGraphicFramePr>
          <p:nvPr/>
        </p:nvGraphicFramePr>
        <p:xfrm>
          <a:off x="2666998" y="2675932"/>
          <a:ext cx="4876802" cy="28193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6686"/>
                <a:gridCol w="696686"/>
                <a:gridCol w="696686"/>
                <a:gridCol w="696686"/>
                <a:gridCol w="696686"/>
                <a:gridCol w="696686"/>
                <a:gridCol w="696686"/>
              </a:tblGrid>
              <a:tr h="402771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1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2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3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4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5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6</a:t>
                      </a:r>
                      <a:endParaRPr lang="en-US"/>
                    </a:p>
                  </a:txBody>
                  <a:tcPr/>
                </a:tc>
              </a:tr>
              <a:tr h="402771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1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(1,1)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(1,2)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(1,3)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(1,4)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(1,5)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(1,6)</a:t>
                      </a:r>
                      <a:endParaRPr lang="en-US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402771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2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(2,1)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(2,2)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(2,3)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(2,4)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(2,5)</a:t>
                      </a:r>
                      <a:endParaRPr lang="en-US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(2,6)</a:t>
                      </a:r>
                      <a:endParaRPr lang="en-US"/>
                    </a:p>
                  </a:txBody>
                  <a:tcPr/>
                </a:tc>
              </a:tr>
              <a:tr h="402771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3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(3,1)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(3,2)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(3,3)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(3,4)</a:t>
                      </a:r>
                      <a:endParaRPr lang="en-US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(3,5)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(3,6)</a:t>
                      </a:r>
                      <a:endParaRPr lang="en-US"/>
                    </a:p>
                  </a:txBody>
                  <a:tcPr/>
                </a:tc>
              </a:tr>
              <a:tr h="402771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4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(4,1)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(4,2)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(4,3)</a:t>
                      </a:r>
                      <a:endParaRPr lang="en-US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(4,4)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(4,5)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(4,6)</a:t>
                      </a:r>
                      <a:endParaRPr lang="en-US"/>
                    </a:p>
                  </a:txBody>
                  <a:tcPr/>
                </a:tc>
              </a:tr>
              <a:tr h="402771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5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(5,1)</a:t>
                      </a:r>
                      <a:endParaRPr lang="en-US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(5,2)</a:t>
                      </a:r>
                      <a:endParaRPr lang="en-US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(5,3)</a:t>
                      </a:r>
                      <a:endParaRPr lang="en-US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(5,4)</a:t>
                      </a:r>
                      <a:endParaRPr lang="en-US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(5,5)</a:t>
                      </a:r>
                      <a:endParaRPr lang="en-US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(5,6)</a:t>
                      </a:r>
                      <a:endParaRPr lang="en-US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402771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6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(6,1)</a:t>
                      </a:r>
                      <a:endParaRPr lang="en-US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(6,2)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(6,3)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(6,4)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(6,5)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(6,6)</a:t>
                      </a:r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5" name="Rectangle 64"/>
          <p:cNvSpPr/>
          <p:nvPr/>
        </p:nvSpPr>
        <p:spPr>
          <a:xfrm>
            <a:off x="4380351" y="2261175"/>
            <a:ext cx="1342034" cy="33855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6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Dadu kedua</a:t>
            </a:r>
            <a:endParaRPr lang="en-US" sz="1600" b="0" cap="none" spc="0">
              <a:ln w="18415" cmpd="sng">
                <a:solidFill>
                  <a:srgbClr val="FFFFFF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6" name="Rectangle 65"/>
          <p:cNvSpPr/>
          <p:nvPr/>
        </p:nvSpPr>
        <p:spPr>
          <a:xfrm rot="16200000">
            <a:off x="1597453" y="3821677"/>
            <a:ext cx="1563249" cy="33855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6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Dadu pertama</a:t>
            </a:r>
            <a:endParaRPr lang="en-US" sz="1600" b="0" cap="none" spc="0">
              <a:ln w="18415" cmpd="sng">
                <a:solidFill>
                  <a:srgbClr val="FFFFFF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457200" y="685800"/>
            <a:ext cx="377026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C</a:t>
            </a:r>
          </a:p>
          <a:p>
            <a:r>
              <a:rPr lang="en-US" smtClean="0"/>
              <a:t>O</a:t>
            </a:r>
          </a:p>
          <a:p>
            <a:r>
              <a:rPr lang="en-US" smtClean="0"/>
              <a:t>N</a:t>
            </a:r>
          </a:p>
          <a:p>
            <a:r>
              <a:rPr lang="en-US" smtClean="0"/>
              <a:t>T</a:t>
            </a:r>
          </a:p>
          <a:p>
            <a:r>
              <a:rPr lang="en-US" smtClean="0"/>
              <a:t>O</a:t>
            </a:r>
          </a:p>
          <a:p>
            <a:r>
              <a:rPr lang="en-US" smtClean="0"/>
              <a:t>H</a:t>
            </a:r>
          </a:p>
          <a:p>
            <a:endParaRPr lang="en-US"/>
          </a:p>
        </p:txBody>
      </p:sp>
      <p:sp>
        <p:nvSpPr>
          <p:cNvPr id="68" name="TextBox 67"/>
          <p:cNvSpPr txBox="1"/>
          <p:nvPr/>
        </p:nvSpPr>
        <p:spPr>
          <a:xfrm>
            <a:off x="2286000" y="5690175"/>
            <a:ext cx="452078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smtClean="0">
                <a:latin typeface="Comic Sans MS" pitchFamily="66" charset="0"/>
              </a:rPr>
              <a:t>A = {(1,6), (2,5), (3,4), (2,5), (1,6)}</a:t>
            </a:r>
          </a:p>
          <a:p>
            <a:r>
              <a:rPr lang="en-US" sz="1600" b="1" smtClean="0">
                <a:latin typeface="Comic Sans MS" pitchFamily="66" charset="0"/>
              </a:rPr>
              <a:t>B = {(5,1), (5,2), (5,3),(5,4), (5,5), (5,6)}</a:t>
            </a:r>
            <a:endParaRPr lang="en-US" sz="1600" b="1">
              <a:latin typeface="Comic Sans MS" pitchFamily="66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1981200" y="6629400"/>
            <a:ext cx="54544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Calibri" pitchFamily="34" charset="0"/>
                <a:cs typeface="Calibri" pitchFamily="34" charset="0"/>
              </a:rPr>
              <a:t>FAKULTAS KEGURUAN DAN ILMU PENDIDIKAN UNIVERSITAS SWADAYA GUNUNG JATI</a:t>
            </a:r>
            <a:endParaRPr lang="en-US" sz="12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0" name="Action Button: Forward or Next 69">
            <a:hlinkClick r:id="" action="ppaction://hlinkshowjump?jump=nextslide" highlightClick="1"/>
          </p:cNvPr>
          <p:cNvSpPr/>
          <p:nvPr/>
        </p:nvSpPr>
        <p:spPr>
          <a:xfrm>
            <a:off x="8077200" y="5867400"/>
            <a:ext cx="685800" cy="6096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build="p" animBg="1"/>
      <p:bldP spid="63" grpId="0"/>
      <p:bldP spid="65" grpId="0" animBg="1"/>
      <p:bldP spid="66" grpId="0" animBg="1"/>
      <p:bldP spid="67" grpId="0"/>
      <p:bldP spid="7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981201" y="457200"/>
            <a:ext cx="6705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600" b="1" smtClean="0">
                <a:latin typeface="Comic Sans MS" pitchFamily="66" charset="0"/>
              </a:rPr>
              <a:t>Terlihat bahwa antara kejadian A dan B terdapat anggota yang sama (5,2). Dalam matematika, A dan B dikatakan </a:t>
            </a:r>
            <a:r>
              <a:rPr lang="en-US" sz="1600" b="1" i="1" u="sng" smtClean="0">
                <a:latin typeface="Comic Sans MS" pitchFamily="66" charset="0"/>
              </a:rPr>
              <a:t>saling bebas, </a:t>
            </a:r>
            <a:r>
              <a:rPr lang="en-US" sz="1600" b="1" smtClean="0">
                <a:latin typeface="Comic Sans MS" pitchFamily="66" charset="0"/>
              </a:rPr>
              <a:t>artinya kejadian A terjadi tidak berpengaruh dan tidak terpengaruh oleh kejadian B</a:t>
            </a:r>
            <a:r>
              <a:rPr lang="en-US" sz="1600" b="1" i="1" u="sng" smtClean="0">
                <a:latin typeface="Comic Sans MS" pitchFamily="66" charset="0"/>
              </a:rPr>
              <a:t> </a:t>
            </a:r>
            <a:endParaRPr lang="en-US" sz="1600" b="1" i="1" u="sng">
              <a:latin typeface="Comic Sans MS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362201" y="2249269"/>
            <a:ext cx="46481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mtClean="0">
                <a:latin typeface="Bauhaus Md BT" pitchFamily="82" charset="0"/>
              </a:rPr>
              <a:t>Peluang munculnya kejadian </a:t>
            </a:r>
            <a:r>
              <a:rPr lang="en-US" i="1" smtClean="0">
                <a:latin typeface="Bauhaus Md BT" pitchFamily="82" charset="0"/>
              </a:rPr>
              <a:t>A </a:t>
            </a:r>
            <a:r>
              <a:rPr lang="en-US" b="1" smtClean="0">
                <a:latin typeface="Bauhaus Md BT" pitchFamily="82" charset="0"/>
              </a:rPr>
              <a:t>dan </a:t>
            </a:r>
            <a:r>
              <a:rPr lang="en-US" i="1" smtClean="0">
                <a:latin typeface="Bauhaus Md BT" pitchFamily="82" charset="0"/>
              </a:rPr>
              <a:t>B </a:t>
            </a:r>
            <a:r>
              <a:rPr lang="en-US" smtClean="0">
                <a:latin typeface="Bauhaus Md BT" pitchFamily="82" charset="0"/>
              </a:rPr>
              <a:t>adalah perkalian antara peluang </a:t>
            </a:r>
            <a:r>
              <a:rPr lang="en-US" i="1" smtClean="0">
                <a:latin typeface="Bauhaus Md BT" pitchFamily="82" charset="0"/>
              </a:rPr>
              <a:t>A </a:t>
            </a:r>
            <a:r>
              <a:rPr lang="en-US" smtClean="0">
                <a:latin typeface="Bauhaus Md BT" pitchFamily="82" charset="0"/>
              </a:rPr>
              <a:t>dan </a:t>
            </a:r>
            <a:r>
              <a:rPr lang="en-US" i="1" smtClean="0">
                <a:latin typeface="Bauhaus Md BT" pitchFamily="82" charset="0"/>
              </a:rPr>
              <a:t>B</a:t>
            </a:r>
            <a:endParaRPr lang="en-US">
              <a:latin typeface="Bauhaus Md BT" pitchFamily="82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3200400" y="1600200"/>
            <a:ext cx="32004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P(A dan B) = P(A) x P(B)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2895600" y="3276600"/>
            <a:ext cx="48006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P(A atau B) = P(A) + P(B) – P(A dan B)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362201" y="3953470"/>
            <a:ext cx="464819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d-ID" smtClean="0">
                <a:latin typeface="Bauhaus Md BT" pitchFamily="82" charset="0"/>
              </a:rPr>
              <a:t>Istilah Peluang dari dua kejadian yang tidak </a:t>
            </a:r>
            <a:r>
              <a:rPr lang="fi-FI" smtClean="0">
                <a:latin typeface="Bauhaus Md BT" pitchFamily="82" charset="0"/>
              </a:rPr>
              <a:t>terpisah satu sama lain diperoleh dengan</a:t>
            </a:r>
            <a:r>
              <a:rPr lang="id-ID" smtClean="0">
                <a:latin typeface="Bauhaus Md BT" pitchFamily="82" charset="0"/>
              </a:rPr>
              <a:t> </a:t>
            </a:r>
            <a:r>
              <a:rPr lang="fi-FI" smtClean="0">
                <a:latin typeface="Bauhaus Md BT" pitchFamily="82" charset="0"/>
              </a:rPr>
              <a:t>menambahkan peluang kedua kejadian,</a:t>
            </a:r>
            <a:r>
              <a:rPr lang="id-ID" smtClean="0">
                <a:latin typeface="Bauhaus Md BT" pitchFamily="82" charset="0"/>
              </a:rPr>
              <a:t> </a:t>
            </a:r>
            <a:r>
              <a:rPr lang="fi-FI" smtClean="0">
                <a:latin typeface="Bauhaus Md BT" pitchFamily="82" charset="0"/>
              </a:rPr>
              <a:t>kemudian</a:t>
            </a:r>
            <a:r>
              <a:rPr lang="id-ID" smtClean="0">
                <a:latin typeface="Bauhaus Md BT" pitchFamily="82" charset="0"/>
              </a:rPr>
              <a:t> menguranginya dengan peluang kejadian bersama.</a:t>
            </a:r>
          </a:p>
          <a:p>
            <a:pPr algn="just"/>
            <a:endParaRPr lang="en-US">
              <a:latin typeface="Bauhaus Md BT" pitchFamily="8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981200" y="6629400"/>
            <a:ext cx="54544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Calibri" pitchFamily="34" charset="0"/>
                <a:cs typeface="Calibri" pitchFamily="34" charset="0"/>
              </a:rPr>
              <a:t>FAKULTAS KEGURUAN DAN ILMU PENDIDIKAN UNIVERSITAS SWADAYA GUNUNG JATI</a:t>
            </a:r>
            <a:endParaRPr lang="en-US" sz="12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" name="Action Button: Forward or Next 20">
            <a:hlinkClick r:id="" action="ppaction://hlinkshowjump?jump=nextslide" highlightClick="1"/>
          </p:cNvPr>
          <p:cNvSpPr/>
          <p:nvPr/>
        </p:nvSpPr>
        <p:spPr>
          <a:xfrm>
            <a:off x="8077200" y="5867400"/>
            <a:ext cx="685800" cy="6096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 animBg="1"/>
      <p:bldP spid="18" grpId="0" animBg="1"/>
      <p:bldP spid="19" grpId="0"/>
      <p:bldP spid="2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86000" y="685800"/>
            <a:ext cx="4988866" cy="37858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Diperoleh :</a:t>
            </a:r>
          </a:p>
          <a:p>
            <a:pPr>
              <a:lnSpc>
                <a:spcPct val="150000"/>
              </a:lnSpc>
            </a:pPr>
            <a:endParaRPr lang="en-US" b="1" smtClean="0">
              <a:solidFill>
                <a:schemeClr val="bg2">
                  <a:lumMod val="10000"/>
                </a:schemeClr>
              </a:solidFill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r>
              <a:rPr lang="en-US" b="1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P(A) = 6/36    dan   P(B) = 3/36</a:t>
            </a:r>
          </a:p>
          <a:p>
            <a:pPr>
              <a:lnSpc>
                <a:spcPct val="150000"/>
              </a:lnSpc>
            </a:pPr>
            <a:endParaRPr lang="en-US" b="1" smtClean="0">
              <a:solidFill>
                <a:schemeClr val="bg2">
                  <a:lumMod val="10000"/>
                </a:schemeClr>
              </a:solidFill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r>
              <a:rPr lang="en-US" b="1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P(A) dan P(B) = </a:t>
            </a:r>
          </a:p>
          <a:p>
            <a:pPr>
              <a:lnSpc>
                <a:spcPct val="150000"/>
              </a:lnSpc>
            </a:pPr>
            <a:endParaRPr lang="en-US" b="1" smtClean="0">
              <a:solidFill>
                <a:schemeClr val="bg2">
                  <a:lumMod val="10000"/>
                </a:schemeClr>
              </a:solidFill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r>
              <a:rPr lang="en-US" b="1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P(A) atau P(B) = </a:t>
            </a:r>
          </a:p>
          <a:p>
            <a:pPr>
              <a:lnSpc>
                <a:spcPct val="150000"/>
              </a:lnSpc>
            </a:pPr>
            <a:endParaRPr lang="en-US" b="1" smtClean="0">
              <a:solidFill>
                <a:schemeClr val="bg2">
                  <a:lumMod val="10000"/>
                </a:schemeClr>
              </a:solidFill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r>
              <a:rPr lang="en-US" b="1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Jadi, dua kejadian dikatakan saling bebas </a:t>
            </a:r>
            <a:endParaRPr lang="en-US" b="1">
              <a:solidFill>
                <a:schemeClr val="bg2">
                  <a:lumMod val="10000"/>
                </a:schemeClr>
              </a:solidFill>
              <a:latin typeface="Comic Sans MS" pitchFamily="66" charset="0"/>
            </a:endParaRPr>
          </a:p>
        </p:txBody>
      </p:sp>
      <p:graphicFrame>
        <p:nvGraphicFramePr>
          <p:cNvPr id="248834" name="Object 2"/>
          <p:cNvGraphicFramePr>
            <a:graphicFrameLocks noChangeAspect="1"/>
          </p:cNvGraphicFramePr>
          <p:nvPr/>
        </p:nvGraphicFramePr>
        <p:xfrm>
          <a:off x="3595687" y="2286000"/>
          <a:ext cx="3643313" cy="957263"/>
        </p:xfrm>
        <a:graphic>
          <a:graphicData uri="http://schemas.openxmlformats.org/presentationml/2006/ole">
            <p:oleObj spid="_x0000_s1026" name="Document" r:id="rId3" imgW="6314172" imgH="1660513" progId="Word.Document.12">
              <p:embed/>
            </p:oleObj>
          </a:graphicData>
        </a:graphic>
      </p:graphicFrame>
      <p:graphicFrame>
        <p:nvGraphicFramePr>
          <p:cNvPr id="248836" name="Object 4"/>
          <p:cNvGraphicFramePr>
            <a:graphicFrameLocks noChangeAspect="1"/>
          </p:cNvGraphicFramePr>
          <p:nvPr/>
        </p:nvGraphicFramePr>
        <p:xfrm>
          <a:off x="3530600" y="3033712"/>
          <a:ext cx="3556000" cy="928688"/>
        </p:xfrm>
        <a:graphic>
          <a:graphicData uri="http://schemas.openxmlformats.org/presentationml/2006/ole">
            <p:oleObj spid="_x0000_s1027" name="Document" r:id="rId4" imgW="6314172" imgH="1660513" progId="Word.Document.12">
              <p:embed/>
            </p:oleObj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981200" y="6629400"/>
            <a:ext cx="54544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cs typeface="Calibri" pitchFamily="34" charset="0"/>
              </a:rPr>
              <a:t>FAKULTAS KEGURUAN DAN ILMU PENDIDIKAN UNIVERSITAS SWADAYA GUNUNG JATI</a:t>
            </a:r>
            <a:endParaRPr lang="en-US" sz="1200" dirty="0">
              <a:solidFill>
                <a:schemeClr val="bg2">
                  <a:lumMod val="1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Action Button: Return 11">
            <a:hlinkClick r:id="rId5" action="ppaction://hlinksldjump" highlightClick="1"/>
          </p:cNvPr>
          <p:cNvSpPr/>
          <p:nvPr/>
        </p:nvSpPr>
        <p:spPr>
          <a:xfrm>
            <a:off x="8229600" y="5943600"/>
            <a:ext cx="685800" cy="68580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7" name="Picture 4" descr="C:\Users\liytot\Downloads\animasi power point-37.gif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810000" y="4800600"/>
            <a:ext cx="1809750" cy="180975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48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48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Alternate Process 1"/>
          <p:cNvSpPr/>
          <p:nvPr/>
        </p:nvSpPr>
        <p:spPr>
          <a:xfrm>
            <a:off x="533400" y="0"/>
            <a:ext cx="5562600" cy="685800"/>
          </a:xfrm>
          <a:prstGeom prst="flowChartAlternate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600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Kejadian </a:t>
            </a:r>
            <a:r>
              <a:rPr lang="id-ID" sz="360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Saling Pisah</a:t>
            </a:r>
            <a:r>
              <a:rPr lang="en-US" sz="360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 (asing)</a:t>
            </a:r>
            <a:endParaRPr lang="id-ID" sz="3600" dirty="0">
              <a:solidFill>
                <a:schemeClr val="accent6">
                  <a:lumMod val="50000"/>
                </a:schemeClr>
              </a:solidFill>
              <a:latin typeface="Monotype Corsiva" pitchFamily="66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4114798" y="1600203"/>
          <a:ext cx="4876802" cy="281939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96686"/>
                <a:gridCol w="696686"/>
                <a:gridCol w="696686"/>
                <a:gridCol w="696686"/>
                <a:gridCol w="696686"/>
                <a:gridCol w="696686"/>
                <a:gridCol w="696686"/>
              </a:tblGrid>
              <a:tr h="402771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1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2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3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4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5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6</a:t>
                      </a:r>
                      <a:endParaRPr lang="en-US"/>
                    </a:p>
                  </a:txBody>
                  <a:tcPr/>
                </a:tc>
              </a:tr>
              <a:tr h="402771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1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(1,1)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(1,2)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(1,3)</a:t>
                      </a:r>
                      <a:endParaRPr lang="en-US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(1,4)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(1,5)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(1,6)</a:t>
                      </a:r>
                      <a:endParaRPr lang="en-US"/>
                    </a:p>
                  </a:txBody>
                  <a:tcPr/>
                </a:tc>
              </a:tr>
              <a:tr h="402771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2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(2,1)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(2,2)</a:t>
                      </a:r>
                      <a:endParaRPr lang="en-US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(2,3)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(2,4)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(2,5)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(2,6)</a:t>
                      </a:r>
                      <a:endParaRPr lang="en-US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402771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3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(3,1)</a:t>
                      </a:r>
                      <a:endParaRPr lang="en-US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(3,2)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(3,3)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(3,4)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(3,5)</a:t>
                      </a:r>
                      <a:endParaRPr lang="en-US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(3,6)</a:t>
                      </a:r>
                      <a:endParaRPr lang="en-US"/>
                    </a:p>
                  </a:txBody>
                  <a:tcPr/>
                </a:tc>
              </a:tr>
              <a:tr h="402771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4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(4,1)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(4,2)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(4,3)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(4,4)</a:t>
                      </a:r>
                      <a:endParaRPr lang="en-US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(4,5)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(4,6)</a:t>
                      </a:r>
                      <a:endParaRPr lang="en-US"/>
                    </a:p>
                  </a:txBody>
                  <a:tcPr/>
                </a:tc>
              </a:tr>
              <a:tr h="402771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5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(5,1)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(5,2)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(5,3)</a:t>
                      </a:r>
                      <a:endParaRPr lang="en-US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(5,4)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(5,5)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(5,6)</a:t>
                      </a:r>
                      <a:endParaRPr lang="en-US"/>
                    </a:p>
                  </a:txBody>
                  <a:tcPr/>
                </a:tc>
              </a:tr>
              <a:tr h="402771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6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(6,1)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(6,2)</a:t>
                      </a:r>
                      <a:endParaRPr lang="en-US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(6,3)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(6,4)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(6,5)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(6,6)</a:t>
                      </a:r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5896966" y="1143003"/>
            <a:ext cx="1342034" cy="33855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6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Dadu kedua</a:t>
            </a:r>
            <a:endParaRPr lang="en-US" sz="1600" b="0" cap="none" spc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 rot="16200000">
            <a:off x="3114068" y="2703505"/>
            <a:ext cx="1563249" cy="33855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6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Dadu pertama</a:t>
            </a:r>
            <a:endParaRPr lang="en-US" sz="1600" b="0" cap="none" spc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1" y="1143000"/>
            <a:ext cx="342899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600" b="1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Misalkan dari percobaan pelemparan dua dadu secara bersamaan muncul kejadian </a:t>
            </a:r>
            <a:r>
              <a:rPr lang="en-US" sz="1600" b="1" i="1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A, </a:t>
            </a:r>
            <a:r>
              <a:rPr lang="en-US" sz="1600" b="1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yaitu jumlah kedua mata dadu 4, dan kejadian </a:t>
            </a:r>
            <a:r>
              <a:rPr lang="en-US" sz="1600" b="1" i="1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B</a:t>
            </a:r>
            <a:r>
              <a:rPr lang="en-US" sz="1600" b="1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, yaitu jumlah kedua mata dadu 8. Himpunan hasil dari kejadian-kejadian tersebut adalah</a:t>
            </a:r>
          </a:p>
          <a:p>
            <a:pPr algn="just"/>
            <a:endParaRPr lang="en-US" sz="1600" b="1" smtClean="0">
              <a:solidFill>
                <a:schemeClr val="bg2">
                  <a:lumMod val="10000"/>
                </a:schemeClr>
              </a:solidFill>
              <a:latin typeface="Comic Sans MS" pitchFamily="66" charset="0"/>
            </a:endParaRPr>
          </a:p>
          <a:p>
            <a:pPr algn="just"/>
            <a:endParaRPr lang="en-US" sz="1600" b="1" smtClean="0">
              <a:solidFill>
                <a:schemeClr val="bg2">
                  <a:lumMod val="10000"/>
                </a:schemeClr>
              </a:solidFill>
              <a:latin typeface="Comic Sans MS" pitchFamily="66" charset="0"/>
            </a:endParaRPr>
          </a:p>
          <a:p>
            <a:pPr algn="just"/>
            <a:endParaRPr lang="en-US" sz="1600" b="1" smtClean="0">
              <a:solidFill>
                <a:schemeClr val="bg2">
                  <a:lumMod val="10000"/>
                </a:schemeClr>
              </a:solidFill>
              <a:latin typeface="Comic Sans MS" pitchFamily="66" charset="0"/>
            </a:endParaRPr>
          </a:p>
          <a:p>
            <a:pPr algn="just"/>
            <a:r>
              <a:rPr lang="en-US" sz="1600" b="1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Kejadian A dan B tidak terdapat anggota yang sama. Maka disebut kejadian saling pisah (saling asing)</a:t>
            </a:r>
            <a:endParaRPr lang="en-US" sz="1600" b="1">
              <a:solidFill>
                <a:schemeClr val="bg2">
                  <a:lumMod val="1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81200" y="6629400"/>
            <a:ext cx="54544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Calibri" pitchFamily="34" charset="0"/>
                <a:cs typeface="Calibri" pitchFamily="34" charset="0"/>
              </a:rPr>
              <a:t>FAKULTAS KEGURUAN DAN ILMU PENDIDIKAN UNIVERSITAS SWADAYA GUNUNG JATI</a:t>
            </a:r>
            <a:endParaRPr lang="en-US" sz="12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Action Button: Forward or Next 7">
            <a:hlinkClick r:id="" action="ppaction://hlinkshowjump?jump=nextslide" highlightClick="1"/>
          </p:cNvPr>
          <p:cNvSpPr/>
          <p:nvPr/>
        </p:nvSpPr>
        <p:spPr>
          <a:xfrm>
            <a:off x="8077200" y="5867400"/>
            <a:ext cx="685800" cy="6096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  <p:bldP spid="4" grpId="0" animBg="1"/>
      <p:bldP spid="5" grpId="0" animBg="1"/>
      <p:bldP spid="6" grpId="0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114800" y="228600"/>
            <a:ext cx="4419600" cy="2667000"/>
          </a:xfrm>
          <a:prstGeom prst="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b="1" dirty="0" smtClean="0">
                <a:solidFill>
                  <a:schemeClr val="accent6">
                    <a:lumMod val="50000"/>
                  </a:schemeClr>
                </a:solidFill>
              </a:rPr>
              <a:t>I</a:t>
            </a:r>
            <a:r>
              <a:rPr lang="id-ID" sz="2400" b="1" dirty="0" smtClean="0">
                <a:solidFill>
                  <a:schemeClr val="accent6">
                    <a:lumMod val="50000"/>
                  </a:schemeClr>
                </a:solidFill>
                <a:latin typeface="Tempus Sans ITC" pitchFamily="82" charset="0"/>
              </a:rPr>
              <a:t>stilah Peluang dari dua kejadian yang terpisah satu </a:t>
            </a:r>
            <a:r>
              <a:rPr lang="fi-FI" sz="2400" b="1" dirty="0" smtClean="0">
                <a:solidFill>
                  <a:schemeClr val="accent6">
                    <a:lumMod val="50000"/>
                  </a:schemeClr>
                </a:solidFill>
                <a:latin typeface="Tempus Sans ITC" pitchFamily="82" charset="0"/>
              </a:rPr>
              <a:t>sama lain diperoleh dengan menambahkan peluang</a:t>
            </a:r>
            <a:r>
              <a:rPr lang="id-ID" sz="2400" b="1" dirty="0" smtClean="0">
                <a:solidFill>
                  <a:schemeClr val="accent6">
                    <a:lumMod val="50000"/>
                  </a:schemeClr>
                </a:solidFill>
                <a:latin typeface="Tempus Sans ITC" pitchFamily="82" charset="0"/>
              </a:rPr>
              <a:t> </a:t>
            </a:r>
            <a:r>
              <a:rPr lang="fi-FI" sz="2400" b="1" dirty="0" smtClean="0">
                <a:solidFill>
                  <a:schemeClr val="accent6">
                    <a:lumMod val="50000"/>
                  </a:schemeClr>
                </a:solidFill>
                <a:latin typeface="Tempus Sans ITC" pitchFamily="82" charset="0"/>
              </a:rPr>
              <a:t>kejadian pertama dengan peluang kedua.</a:t>
            </a:r>
            <a:endParaRPr lang="id-ID" sz="2400" b="1" dirty="0" smtClean="0">
              <a:solidFill>
                <a:schemeClr val="accent6">
                  <a:lumMod val="50000"/>
                </a:schemeClr>
              </a:solidFill>
              <a:latin typeface="Tempus Sans ITC" pitchFamily="82" charset="0"/>
            </a:endParaRPr>
          </a:p>
          <a:p>
            <a:pPr algn="ctr"/>
            <a:endParaRPr lang="id-ID" dirty="0"/>
          </a:p>
        </p:txBody>
      </p:sp>
      <p:pic>
        <p:nvPicPr>
          <p:cNvPr id="5" name="Content Placeholder 4" descr="king-heart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" y="152400"/>
            <a:ext cx="2000264" cy="278608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Content Placeholder 5" descr="queen-hearts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357290" y="866756"/>
            <a:ext cx="2054704" cy="271464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8" name="TextBox 7"/>
          <p:cNvSpPr txBox="1"/>
          <p:nvPr/>
        </p:nvSpPr>
        <p:spPr>
          <a:xfrm>
            <a:off x="76200" y="3699456"/>
            <a:ext cx="4289957" cy="304698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 b="1" smtClean="0">
                <a:solidFill>
                  <a:srgbClr val="FF0000"/>
                </a:solidFill>
                <a:latin typeface="Comic Sans MS" pitchFamily="66" charset="0"/>
              </a:rPr>
              <a:t>Diperoleh :</a:t>
            </a:r>
          </a:p>
          <a:p>
            <a:pPr>
              <a:lnSpc>
                <a:spcPct val="150000"/>
              </a:lnSpc>
            </a:pPr>
            <a:endParaRPr lang="en-US" sz="1600" b="1" smtClean="0">
              <a:solidFill>
                <a:srgbClr val="FF0000"/>
              </a:solidFill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r>
              <a:rPr lang="en-US" sz="1600" b="1" smtClean="0">
                <a:solidFill>
                  <a:srgbClr val="FF0000"/>
                </a:solidFill>
                <a:latin typeface="Comic Sans MS" pitchFamily="66" charset="0"/>
              </a:rPr>
              <a:t>P(A) = 6/36    dan   P(B) = 3/36</a:t>
            </a:r>
          </a:p>
          <a:p>
            <a:pPr>
              <a:lnSpc>
                <a:spcPct val="150000"/>
              </a:lnSpc>
            </a:pPr>
            <a:endParaRPr lang="en-US" sz="1600" b="1" smtClean="0">
              <a:solidFill>
                <a:srgbClr val="FF0000"/>
              </a:solidFill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r>
              <a:rPr lang="en-US" sz="1600" b="1" smtClean="0">
                <a:solidFill>
                  <a:srgbClr val="FF0000"/>
                </a:solidFill>
                <a:latin typeface="Comic Sans MS" pitchFamily="66" charset="0"/>
              </a:rPr>
              <a:t>P(A) atau  P(B) = </a:t>
            </a:r>
          </a:p>
          <a:p>
            <a:pPr>
              <a:lnSpc>
                <a:spcPct val="150000"/>
              </a:lnSpc>
            </a:pPr>
            <a:endParaRPr lang="en-US" sz="1600" b="1" smtClean="0">
              <a:solidFill>
                <a:srgbClr val="FF0000"/>
              </a:solidFill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endParaRPr lang="en-US" sz="1600" b="1" smtClean="0">
              <a:solidFill>
                <a:srgbClr val="FF0000"/>
              </a:solidFill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r>
              <a:rPr lang="en-US" sz="1600" b="1" smtClean="0">
                <a:solidFill>
                  <a:srgbClr val="FF0000"/>
                </a:solidFill>
                <a:latin typeface="Comic Sans MS" pitchFamily="66" charset="0"/>
              </a:rPr>
              <a:t>Jadi, dua kejadian dikatakan saling asing</a:t>
            </a:r>
            <a:endParaRPr lang="en-US" sz="1600" b="1">
              <a:solidFill>
                <a:srgbClr val="FF0000"/>
              </a:solidFill>
              <a:latin typeface="Comic Sans MS" pitchFamily="66" charset="0"/>
            </a:endParaRPr>
          </a:p>
        </p:txBody>
      </p:sp>
      <p:graphicFrame>
        <p:nvGraphicFramePr>
          <p:cNvPr id="249858" name="Object 2"/>
          <p:cNvGraphicFramePr>
            <a:graphicFrameLocks noChangeAspect="1"/>
          </p:cNvGraphicFramePr>
          <p:nvPr/>
        </p:nvGraphicFramePr>
        <p:xfrm>
          <a:off x="1143000" y="5091112"/>
          <a:ext cx="3556000" cy="928688"/>
        </p:xfrm>
        <a:graphic>
          <a:graphicData uri="http://schemas.openxmlformats.org/presentationml/2006/ole">
            <p:oleObj spid="_x0000_s2050" name="Document" r:id="rId5" imgW="6314172" imgH="1660513" progId="Word.Document.12">
              <p:embed/>
            </p:oleObj>
          </a:graphicData>
        </a:graphic>
      </p:graphicFrame>
      <p:sp>
        <p:nvSpPr>
          <p:cNvPr id="4" name="Left-Right Arrow 3"/>
          <p:cNvSpPr/>
          <p:nvPr/>
        </p:nvSpPr>
        <p:spPr>
          <a:xfrm>
            <a:off x="3962400" y="2976554"/>
            <a:ext cx="4753004" cy="1214446"/>
          </a:xfrm>
          <a:prstGeom prst="leftRightArrow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000" dirty="0" smtClean="0">
                <a:solidFill>
                  <a:srgbClr val="7030A0"/>
                </a:solidFill>
                <a:latin typeface="Perpetua" pitchFamily="18" charset="0"/>
              </a:rPr>
              <a:t> </a:t>
            </a:r>
            <a:r>
              <a:rPr lang="pt-BR" sz="2000" b="1" dirty="0" smtClean="0">
                <a:solidFill>
                  <a:srgbClr val="7030A0"/>
                </a:solidFill>
                <a:latin typeface="Perpetua" pitchFamily="18" charset="0"/>
              </a:rPr>
              <a:t>Simbol P (A atau B) = P (A) + P (B)</a:t>
            </a:r>
            <a:endParaRPr lang="id-ID" sz="2000" dirty="0">
              <a:solidFill>
                <a:srgbClr val="7030A0"/>
              </a:solidFill>
              <a:latin typeface="Perpetua" pitchFamily="18" charset="0"/>
            </a:endParaRPr>
          </a:p>
        </p:txBody>
      </p:sp>
      <p:pic>
        <p:nvPicPr>
          <p:cNvPr id="10" name="Picture 9" descr="Gambar-Kartun-Bergerak.gif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86314" y="4143381"/>
            <a:ext cx="4357686" cy="27146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" name="TextBox 10"/>
          <p:cNvSpPr txBox="1"/>
          <p:nvPr/>
        </p:nvSpPr>
        <p:spPr>
          <a:xfrm>
            <a:off x="1981200" y="6629400"/>
            <a:ext cx="54544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FAKULTAS KEGURUAN DAN ILMU PENDIDIKAN UNIVERSITAS SWADAYA GUNUNG JATI</a:t>
            </a:r>
            <a:endParaRPr lang="en-US" sz="1200" dirty="0"/>
          </a:p>
        </p:txBody>
      </p:sp>
      <p:sp>
        <p:nvSpPr>
          <p:cNvPr id="12" name="Action Button: Forward or Next 11">
            <a:hlinkClick r:id="" action="ppaction://hlinkshowjump?jump=nextslide" highlightClick="1"/>
          </p:cNvPr>
          <p:cNvSpPr/>
          <p:nvPr/>
        </p:nvSpPr>
        <p:spPr>
          <a:xfrm>
            <a:off x="8077200" y="5867400"/>
            <a:ext cx="685800" cy="6096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49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498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498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8" grpId="0" animBg="1"/>
      <p:bldP spid="4" grpId="0" build="p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[WP] Amisa Cat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9026" r="9026"/>
          <a:stretch>
            <a:fillRect/>
          </a:stretch>
        </p:blipFill>
        <p:spPr/>
      </p:pic>
      <p:pic>
        <p:nvPicPr>
          <p:cNvPr id="7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1981200"/>
            <a:ext cx="2219325" cy="15906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0800000">
            <a:off x="304800" y="3352800"/>
            <a:ext cx="2219325" cy="15906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Picture 8" descr="garfield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" y="295275"/>
            <a:ext cx="1428750" cy="145732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981200" y="6629400"/>
            <a:ext cx="54544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+mj-lt"/>
              </a:rPr>
              <a:t>FAKULTAS KEGURUAN DAN ILMU PENDIDIKAN UNIVERSITAS SWADAYA GUNUNG JATI</a:t>
            </a:r>
            <a:endParaRPr lang="en-US" sz="1200" dirty="0"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00165">
  <a:themeElements>
    <a:clrScheme name="">
      <a:dk1>
        <a:srgbClr val="333333"/>
      </a:dk1>
      <a:lt1>
        <a:srgbClr val="FFFFFF"/>
      </a:lt1>
      <a:dk2>
        <a:srgbClr val="66CCFF"/>
      </a:dk2>
      <a:lt2>
        <a:srgbClr val="333333"/>
      </a:lt2>
      <a:accent1>
        <a:srgbClr val="66CCFF"/>
      </a:accent1>
      <a:accent2>
        <a:srgbClr val="00FF80"/>
      </a:accent2>
      <a:accent3>
        <a:srgbClr val="FFFFFF"/>
      </a:accent3>
      <a:accent4>
        <a:srgbClr val="2A2A2A"/>
      </a:accent4>
      <a:accent5>
        <a:srgbClr val="B8E2FF"/>
      </a:accent5>
      <a:accent6>
        <a:srgbClr val="00E773"/>
      </a:accent6>
      <a:hlink>
        <a:srgbClr val="666666"/>
      </a:hlink>
      <a:folHlink>
        <a:srgbClr val="FF008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3366FF"/>
        </a:hlink>
        <a:folHlink>
          <a:srgbClr val="66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000066"/>
        </a:hlink>
        <a:folHlink>
          <a:srgbClr val="33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E2F4FF"/>
        </a:accent5>
        <a:accent6>
          <a:srgbClr val="2D2D8A"/>
        </a:accent6>
        <a:hlink>
          <a:srgbClr val="000066"/>
        </a:hlink>
        <a:folHlink>
          <a:srgbClr val="3333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00165</Template>
  <TotalTime>4</TotalTime>
  <Words>871</Words>
  <Application>Microsoft Office PowerPoint</Application>
  <PresentationFormat>On-screen Show (4:3)</PresentationFormat>
  <Paragraphs>171</Paragraphs>
  <Slides>9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00165</vt:lpstr>
      <vt:lpstr>Document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liytot</dc:creator>
  <cp:lastModifiedBy>liytot</cp:lastModifiedBy>
  <cp:revision>2</cp:revision>
  <dcterms:created xsi:type="dcterms:W3CDTF">2012-05-03T03:41:18Z</dcterms:created>
  <dcterms:modified xsi:type="dcterms:W3CDTF">2012-05-04T11:39:37Z</dcterms:modified>
</cp:coreProperties>
</file>