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305" r:id="rId2"/>
    <p:sldId id="295" r:id="rId3"/>
    <p:sldId id="296" r:id="rId4"/>
    <p:sldId id="297" r:id="rId5"/>
    <p:sldId id="298" r:id="rId6"/>
    <p:sldId id="299" r:id="rId7"/>
    <p:sldId id="300" r:id="rId8"/>
    <p:sldId id="301" r:id="rId9"/>
    <p:sldId id="302" r:id="rId10"/>
    <p:sldId id="303" r:id="rId11"/>
    <p:sldId id="30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5341" autoAdjust="0"/>
  </p:normalViewPr>
  <p:slideViewPr>
    <p:cSldViewPr>
      <p:cViewPr>
        <p:scale>
          <a:sx n="66" d="100"/>
          <a:sy n="66" d="100"/>
        </p:scale>
        <p:origin x="-1422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image" Target="../media/image13.emf"/><Relationship Id="rId4" Type="http://schemas.openxmlformats.org/officeDocument/2006/relationships/image" Target="../media/image16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image" Target="../media/image1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01F547-B496-4464-84EA-AA2CFDDC1B24}" type="datetimeFigureOut">
              <a:rPr lang="id-ID" smtClean="0"/>
              <a:pPr/>
              <a:t>03/05/2012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920927-AB43-4748-9FB8-41F65FFE2D24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7DDB5F-5AD0-459A-920D-3378DB74EB2D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41D366-25B7-4611-AD13-E620F5E563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med">
    <p:comb/>
    <p:sndAc>
      <p:stSnd>
        <p:snd r:embed="rId1" name="whoosh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7DDB5F-5AD0-459A-920D-3378DB74EB2D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41D366-25B7-4611-AD13-E620F5E56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omb/>
    <p:sndAc>
      <p:stSnd>
        <p:snd r:embed="rId1" name="whoosh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7DDB5F-5AD0-459A-920D-3378DB74EB2D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41D366-25B7-4611-AD13-E620F5E56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omb/>
    <p:sndAc>
      <p:stSnd>
        <p:snd r:embed="rId1" name="whoosh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7DDB5F-5AD0-459A-920D-3378DB74EB2D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41D366-25B7-4611-AD13-E620F5E56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omb/>
    <p:sndAc>
      <p:stSnd>
        <p:snd r:embed="rId1" name="whoosh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7DDB5F-5AD0-459A-920D-3378DB74EB2D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41D366-25B7-4611-AD13-E620F5E563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med">
    <p:comb/>
    <p:sndAc>
      <p:stSnd>
        <p:snd r:embed="rId1" name="whoosh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7DDB5F-5AD0-459A-920D-3378DB74EB2D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41D366-25B7-4611-AD13-E620F5E56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omb/>
    <p:sndAc>
      <p:stSnd>
        <p:snd r:embed="rId1" name="whoosh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7DDB5F-5AD0-459A-920D-3378DB74EB2D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41D366-25B7-4611-AD13-E620F5E563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med">
    <p:comb/>
    <p:sndAc>
      <p:stSnd>
        <p:snd r:embed="rId1" name="whoosh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7DDB5F-5AD0-459A-920D-3378DB74EB2D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41D366-25B7-4611-AD13-E620F5E56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omb/>
    <p:sndAc>
      <p:stSnd>
        <p:snd r:embed="rId1" name="whoosh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7DDB5F-5AD0-459A-920D-3378DB74EB2D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41D366-25B7-4611-AD13-E620F5E56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omb/>
    <p:sndAc>
      <p:stSnd>
        <p:snd r:embed="rId1" name="whoosh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7DDB5F-5AD0-459A-920D-3378DB74EB2D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41D366-25B7-4611-AD13-E620F5E56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omb/>
    <p:sndAc>
      <p:stSnd>
        <p:snd r:embed="rId1" name="whoosh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DB7DDB5F-5AD0-459A-920D-3378DB74EB2D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5F41D366-25B7-4611-AD13-E620F5E56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omb/>
    <p:sndAc>
      <p:stSnd>
        <p:snd r:embed="rId1" name="whoosh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B7DDB5F-5AD0-459A-920D-3378DB74EB2D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5F41D366-25B7-4611-AD13-E620F5E56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comb/>
    <p:sndAc>
      <p:stSnd>
        <p:snd r:embed="rId13" name="whoosh.wav" builtIn="1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package" Target="../embeddings/Microsoft_Office_Word_Document13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package" Target="../embeddings/Microsoft_Office_Word_Document12.docx"/><Relationship Id="rId5" Type="http://schemas.openxmlformats.org/officeDocument/2006/relationships/package" Target="../embeddings/Microsoft_Office_Word_Document11.docx"/><Relationship Id="rId4" Type="http://schemas.openxmlformats.org/officeDocument/2006/relationships/package" Target="../embeddings/Microsoft_Office_Word_Document10.docx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Office_Word_Document3.docx"/><Relationship Id="rId5" Type="http://schemas.openxmlformats.org/officeDocument/2006/relationships/package" Target="../embeddings/Microsoft_Office_Word_Document2.docx"/><Relationship Id="rId4" Type="http://schemas.openxmlformats.org/officeDocument/2006/relationships/package" Target="../embeddings/Microsoft_Office_Word_Document1.docx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package" Target="../embeddings/Microsoft_Office_Word_Document5.docx"/><Relationship Id="rId4" Type="http://schemas.openxmlformats.org/officeDocument/2006/relationships/package" Target="../embeddings/Microsoft_Office_Word_Document4.docx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package" Target="../embeddings/Microsoft_Office_Word_Document9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package" Target="../embeddings/Microsoft_Office_Word_Document8.docx"/><Relationship Id="rId5" Type="http://schemas.openxmlformats.org/officeDocument/2006/relationships/package" Target="../embeddings/Microsoft_Office_Word_Document7.docx"/><Relationship Id="rId4" Type="http://schemas.openxmlformats.org/officeDocument/2006/relationships/package" Target="../embeddings/Microsoft_Office_Word_Document6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85800"/>
            <a:ext cx="36150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smtClean="0">
                <a:latin typeface="MV Boli" pitchFamily="2" charset="0"/>
                <a:cs typeface="MV Boli" pitchFamily="2" charset="0"/>
              </a:rPr>
              <a:t>LANJUTAN </a:t>
            </a:r>
            <a:endParaRPr lang="en-US" sz="4400">
              <a:latin typeface="MV Boli" pitchFamily="2" charset="0"/>
              <a:cs typeface="MV Boli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66000" y="1981200"/>
            <a:ext cx="36728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smtClean="0">
                <a:latin typeface="MV Boli" pitchFamily="2" charset="0"/>
                <a:cs typeface="MV Boli" pitchFamily="2" charset="0"/>
              </a:rPr>
              <a:t>SOAL-SOAL </a:t>
            </a:r>
            <a:endParaRPr lang="en-US" sz="4400">
              <a:latin typeface="MV Boli" pitchFamily="2" charset="0"/>
              <a:cs typeface="MV Boli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19017" y="4716959"/>
            <a:ext cx="312938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smtClean="0">
                <a:latin typeface="MV Boli" pitchFamily="2" charset="0"/>
                <a:cs typeface="MV Boli" pitchFamily="2" charset="0"/>
              </a:rPr>
              <a:t>PELUANG </a:t>
            </a:r>
            <a:endParaRPr lang="en-US" sz="4400">
              <a:latin typeface="MV Boli" pitchFamily="2" charset="0"/>
              <a:cs typeface="MV Boli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3200400"/>
            <a:ext cx="760496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smtClean="0">
                <a:latin typeface="MV Boli" pitchFamily="2" charset="0"/>
                <a:cs typeface="MV Boli" pitchFamily="2" charset="0"/>
              </a:rPr>
              <a:t>LATIHAN DAN JAWABAN </a:t>
            </a:r>
            <a:endParaRPr lang="en-US" sz="4400">
              <a:latin typeface="MV Boli" pitchFamily="2" charset="0"/>
              <a:cs typeface="MV Boli" pitchFamily="2" charset="0"/>
            </a:endParaRPr>
          </a:p>
        </p:txBody>
      </p:sp>
    </p:spTree>
  </p:cSld>
  <p:clrMapOvr>
    <a:masterClrMapping/>
  </p:clrMapOvr>
  <p:transition spd="med">
    <p:comb/>
    <p:sndAc>
      <p:stSnd>
        <p:snd r:embed="rId2" name="whoosh.wav" builtIn="1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04800"/>
            <a:ext cx="923599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dirty="0" smtClean="0"/>
              <a:t>10. Dari 40 siswa terdapat 15 orang gemar voli, 25 orang gemar basket,</a:t>
            </a:r>
          </a:p>
          <a:p>
            <a:r>
              <a:rPr lang="id-ID" sz="2400" dirty="0" smtClean="0"/>
              <a:t>        5 orang gemar keduanya, sisanya tidak gemar keduanya. Bila dari </a:t>
            </a:r>
          </a:p>
          <a:p>
            <a:r>
              <a:rPr lang="id-ID" sz="2400" dirty="0" smtClean="0"/>
              <a:t>        semua siswa di panggil satu-satu secara acak sebanyak 120 kali, </a:t>
            </a:r>
          </a:p>
          <a:p>
            <a:r>
              <a:rPr lang="id-ID" sz="2400" dirty="0" smtClean="0"/>
              <a:t>        maka tentukan:</a:t>
            </a:r>
          </a:p>
          <a:p>
            <a:r>
              <a:rPr lang="id-ID" sz="2400" dirty="0" smtClean="0"/>
              <a:t>        Harapan terpanggilnya kelompok siswa yang hanya gemar basket</a:t>
            </a:r>
          </a:p>
          <a:p>
            <a:r>
              <a:rPr lang="id-ID" sz="2400" dirty="0" smtClean="0"/>
              <a:t>        Harapan terpanggilnya kelompok siswa yang tidak gemar keduanya</a:t>
            </a:r>
          </a:p>
        </p:txBody>
      </p:sp>
      <p:sp>
        <p:nvSpPr>
          <p:cNvPr id="3" name="Action Button: Forward or Next 2">
            <a:hlinkClick r:id="" action="ppaction://hlinkshowjump?jump=nextslide" highlightClick="1"/>
          </p:cNvPr>
          <p:cNvSpPr/>
          <p:nvPr/>
        </p:nvSpPr>
        <p:spPr>
          <a:xfrm>
            <a:off x="7649154" y="5515562"/>
            <a:ext cx="1042416" cy="1042416"/>
          </a:xfrm>
          <a:prstGeom prst="actionButtonForwardNex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4" name="Right Arrow 3"/>
          <p:cNvSpPr/>
          <p:nvPr/>
        </p:nvSpPr>
        <p:spPr>
          <a:xfrm>
            <a:off x="7620000" y="4343400"/>
            <a:ext cx="1285852" cy="913260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jawaban</a:t>
            </a:r>
            <a:endParaRPr lang="id-ID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2667000"/>
            <a:ext cx="2747818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0400" y="3886200"/>
            <a:ext cx="2895600" cy="2511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comb/>
    <p:sndAc>
      <p:stSnd>
        <p:snd r:embed="rId2" name="whoosh.wav" builtIn="1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1139" y="609600"/>
            <a:ext cx="4439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Banyaknya percobaan (panggilan) =  120 kali </a:t>
            </a: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9600" y="1219200"/>
            <a:ext cx="59007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lphaLcPeriod"/>
            </a:pPr>
            <a:r>
              <a:rPr lang="en-US" smtClean="0"/>
              <a:t>Kelompok siswa yang hanya gemar basket = 20 orang</a:t>
            </a:r>
          </a:p>
          <a:p>
            <a:pPr marL="342900" indent="-342900"/>
            <a:r>
              <a:rPr lang="en-US" smtClean="0"/>
              <a:t> </a:t>
            </a:r>
            <a:r>
              <a:rPr lang="en-US" smtClean="0"/>
              <a:t>       Peluang terpanggilnya kelompok siswa tersebut adalah</a:t>
            </a:r>
            <a:endParaRPr lang="en-US"/>
          </a:p>
        </p:txBody>
      </p:sp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536575" y="2206625"/>
          <a:ext cx="3875088" cy="1131888"/>
        </p:xfrm>
        <a:graphic>
          <a:graphicData uri="http://schemas.openxmlformats.org/presentationml/2006/ole">
            <p:oleObj spid="_x0000_s29698" name="Document" r:id="rId4" imgW="3906870" imgH="1147928" progId="Word.Document.12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07001" y="2794556"/>
            <a:ext cx="3031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en-US" smtClean="0"/>
              <a:t>Maka frekuensi harapannya = </a:t>
            </a:r>
            <a:endParaRPr lang="en-US"/>
          </a:p>
        </p:txBody>
      </p:sp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3349625" y="2667000"/>
          <a:ext cx="3279775" cy="1030288"/>
        </p:xfrm>
        <a:graphic>
          <a:graphicData uri="http://schemas.openxmlformats.org/presentationml/2006/ole">
            <p:oleObj spid="_x0000_s29699" name="Document" r:id="rId5" imgW="4795215" imgH="1516750" progId="Word.Document.12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9600" y="3276600"/>
            <a:ext cx="7437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en-US" smtClean="0"/>
              <a:t>b.  Kelompok siswa yang tidak gemar keduanya = 40 – (10 + 5 + 20 ) = 5 orang</a:t>
            </a: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90600" y="3812957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mtClean="0"/>
              <a:t>Peluang terpanggilnya kelompok siswa tersebut adalah</a:t>
            </a:r>
            <a:endParaRPr lang="en-US"/>
          </a:p>
        </p:txBody>
      </p:sp>
      <p:graphicFrame>
        <p:nvGraphicFramePr>
          <p:cNvPr id="29700" name="Object 4"/>
          <p:cNvGraphicFramePr>
            <a:graphicFrameLocks noChangeAspect="1"/>
          </p:cNvGraphicFramePr>
          <p:nvPr/>
        </p:nvGraphicFramePr>
        <p:xfrm>
          <a:off x="533400" y="4354512"/>
          <a:ext cx="3875088" cy="1131888"/>
        </p:xfrm>
        <a:graphic>
          <a:graphicData uri="http://schemas.openxmlformats.org/presentationml/2006/ole">
            <p:oleObj spid="_x0000_s29700" name="Document" r:id="rId6" imgW="3906870" imgH="1149370" progId="Word.Document.12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159401" y="5013067"/>
            <a:ext cx="3031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en-US" smtClean="0"/>
              <a:t>Maka frekuensi harapannya = </a:t>
            </a:r>
            <a:endParaRPr lang="en-US"/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/>
        </p:nvGraphicFramePr>
        <p:xfrm>
          <a:off x="3502025" y="4885511"/>
          <a:ext cx="3279775" cy="1030288"/>
        </p:xfrm>
        <a:graphic>
          <a:graphicData uri="http://schemas.openxmlformats.org/presentationml/2006/ole">
            <p:oleObj spid="_x0000_s29701" name="Document" r:id="rId7" imgW="4795215" imgH="1516750" progId="Word.Document.12">
              <p:embed/>
            </p:oleObj>
          </a:graphicData>
        </a:graphic>
      </p:graphicFrame>
    </p:spTree>
  </p:cSld>
  <p:clrMapOvr>
    <a:masterClrMapping/>
  </p:clrMapOvr>
  <p:transition spd="med">
    <p:comb/>
    <p:sndAc>
      <p:stSnd>
        <p:snd r:embed="rId3" name="whoosh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502384"/>
            <a:ext cx="940911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dirty="0" smtClean="0"/>
              <a:t>6. Dalam sebuah kantong terdapat 10 kelereng merah, 16 kelereng putih,</a:t>
            </a:r>
          </a:p>
          <a:p>
            <a:r>
              <a:rPr lang="id-ID" sz="2400" dirty="0" smtClean="0"/>
              <a:t> dan 14 kelereng hijau.Bila sebuah kelereng diambil secara acak, maka</a:t>
            </a:r>
          </a:p>
          <a:p>
            <a:r>
              <a:rPr lang="id-ID" sz="2400" dirty="0" smtClean="0"/>
              <a:t> tentukan:</a:t>
            </a:r>
          </a:p>
          <a:p>
            <a:pPr marL="536575" indent="-361950">
              <a:buFont typeface="+mj-lt"/>
              <a:buAutoNum type="alphaLcPeriod"/>
            </a:pPr>
            <a:r>
              <a:rPr lang="id-ID" sz="2400" dirty="0" smtClean="0"/>
              <a:t>Peluang terambilnya kelereng merah</a:t>
            </a:r>
          </a:p>
          <a:p>
            <a:pPr marL="536575" indent="-361950">
              <a:buFont typeface="+mj-lt"/>
              <a:buAutoNum type="alphaLcPeriod"/>
            </a:pPr>
            <a:r>
              <a:rPr lang="id-ID" sz="2400" dirty="0" smtClean="0"/>
              <a:t>Peluang terambilnya kelereng putih</a:t>
            </a:r>
          </a:p>
          <a:p>
            <a:pPr marL="536575" indent="-361950">
              <a:buFont typeface="+mj-lt"/>
              <a:buAutoNum type="alphaLcPeriod"/>
            </a:pPr>
            <a:r>
              <a:rPr lang="id-ID" sz="2400" dirty="0" smtClean="0"/>
              <a:t>Peluang terambilnya kelereng hijau</a:t>
            </a:r>
            <a:endParaRPr lang="id-ID" sz="2400" dirty="0"/>
          </a:p>
        </p:txBody>
      </p:sp>
      <p:sp>
        <p:nvSpPr>
          <p:cNvPr id="6" name="Action Button: Forward or Next 5">
            <a:hlinkClick r:id="" action="ppaction://hlinkshowjump?jump=nextslide" highlightClick="1"/>
          </p:cNvPr>
          <p:cNvSpPr/>
          <p:nvPr/>
        </p:nvSpPr>
        <p:spPr>
          <a:xfrm>
            <a:off x="7649154" y="5515562"/>
            <a:ext cx="1042416" cy="1042416"/>
          </a:xfrm>
          <a:prstGeom prst="actionButtonForwardNex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7" name="Right Arrow 6"/>
          <p:cNvSpPr/>
          <p:nvPr/>
        </p:nvSpPr>
        <p:spPr>
          <a:xfrm>
            <a:off x="7620000" y="4343400"/>
            <a:ext cx="1285852" cy="91326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jawaban</a:t>
            </a:r>
            <a:endParaRPr lang="id-ID" dirty="0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3124200"/>
            <a:ext cx="23622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comb/>
    <p:sndAc>
      <p:stSnd>
        <p:snd r:embed="rId2" name="whoosh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tion Button: Back or Previous 1">
            <a:hlinkClick r:id="" action="ppaction://hlinkshowjump?jump=previousslide" highlightClick="1"/>
          </p:cNvPr>
          <p:cNvSpPr/>
          <p:nvPr/>
        </p:nvSpPr>
        <p:spPr>
          <a:xfrm>
            <a:off x="8143900" y="5929330"/>
            <a:ext cx="642942" cy="71438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TextBox 2"/>
          <p:cNvSpPr txBox="1"/>
          <p:nvPr/>
        </p:nvSpPr>
        <p:spPr>
          <a:xfrm>
            <a:off x="381000" y="457200"/>
            <a:ext cx="496924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000" dirty="0" smtClean="0"/>
              <a:t>Diketahui: jumlah kelereng merah, n (M) = 10 </a:t>
            </a:r>
          </a:p>
          <a:p>
            <a:r>
              <a:rPr lang="id-ID" sz="2000" dirty="0" smtClean="0"/>
              <a:t>                       jumlah kelereng putih, n (P) = 16</a:t>
            </a:r>
          </a:p>
          <a:p>
            <a:r>
              <a:rPr lang="id-ID" sz="2000" dirty="0" smtClean="0"/>
              <a:t>                       jumlah kelereng hijau, n (H) = 14 </a:t>
            </a:r>
          </a:p>
          <a:p>
            <a:r>
              <a:rPr lang="id-ID" sz="2000" dirty="0" smtClean="0"/>
              <a:t>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45182" y="1730514"/>
            <a:ext cx="91891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000" dirty="0" smtClean="0"/>
              <a:t>Ruang sampelnya adalah  10 kelereng merah, 16 kelereng putih, dan 14 kelereng hijau</a:t>
            </a:r>
          </a:p>
          <a:p>
            <a:r>
              <a:rPr lang="id-ID" sz="2000" dirty="0" smtClean="0"/>
              <a:t>Maka n(S) = 10 + 16 + 14 = 40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19088" y="2590800"/>
          <a:ext cx="3600450" cy="1204913"/>
        </p:xfrm>
        <a:graphic>
          <a:graphicData uri="http://schemas.openxmlformats.org/presentationml/2006/ole">
            <p:oleObj spid="_x0000_s24578" name="Document" r:id="rId4" imgW="2783190" imgH="936614" progId="Word.Document.12">
              <p:embed/>
            </p:oleObj>
          </a:graphicData>
        </a:graphic>
      </p:graphicFrame>
      <p:graphicFrame>
        <p:nvGraphicFramePr>
          <p:cNvPr id="7" name="Object 3"/>
          <p:cNvGraphicFramePr>
            <a:graphicFrameLocks noChangeAspect="1"/>
          </p:cNvGraphicFramePr>
          <p:nvPr/>
        </p:nvGraphicFramePr>
        <p:xfrm>
          <a:off x="347663" y="3736975"/>
          <a:ext cx="3600450" cy="1204913"/>
        </p:xfrm>
        <a:graphic>
          <a:graphicData uri="http://schemas.openxmlformats.org/presentationml/2006/ole">
            <p:oleObj spid="_x0000_s24579" name="Document" r:id="rId5" imgW="2783190" imgH="936614" progId="Word.Document.12">
              <p:embed/>
            </p:oleObj>
          </a:graphicData>
        </a:graphic>
      </p:graphicFrame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363538" y="4602163"/>
          <a:ext cx="3556000" cy="1189037"/>
        </p:xfrm>
        <a:graphic>
          <a:graphicData uri="http://schemas.openxmlformats.org/presentationml/2006/ole">
            <p:oleObj spid="_x0000_s24580" name="Document" r:id="rId6" imgW="2800368" imgH="936614" progId="Word.Document.12">
              <p:embed/>
            </p:oleObj>
          </a:graphicData>
        </a:graphic>
      </p:graphicFrame>
    </p:spTree>
  </p:cSld>
  <p:clrMapOvr>
    <a:masterClrMapping/>
  </p:clrMapOvr>
  <p:transition spd="med">
    <p:comb/>
    <p:sndAc>
      <p:stSnd>
        <p:snd r:embed="rId3" name="whoosh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02384"/>
            <a:ext cx="89520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dirty="0" smtClean="0"/>
              <a:t>7. Sebuah uang logam dilempar sebanyak 100 kali, ternyata diperoleh</a:t>
            </a:r>
          </a:p>
          <a:p>
            <a:r>
              <a:rPr lang="id-ID" sz="2400" dirty="0" smtClean="0"/>
              <a:t> hasil: 65 kali muncul muka angka dan 35 kali muncul muka gambar. </a:t>
            </a:r>
          </a:p>
          <a:p>
            <a:r>
              <a:rPr lang="id-ID" sz="2400" dirty="0" smtClean="0"/>
              <a:t>Tentukan frekuensi relatif munculnya muka angka dan muka gambar.</a:t>
            </a:r>
          </a:p>
        </p:txBody>
      </p:sp>
      <p:pic>
        <p:nvPicPr>
          <p:cNvPr id="3" name="Picture 2" descr="C:\Users\liytot\Documents\peluang\Untitled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1" y="2743200"/>
            <a:ext cx="2362199" cy="1828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Oval Callout 3"/>
          <p:cNvSpPr/>
          <p:nvPr/>
        </p:nvSpPr>
        <p:spPr>
          <a:xfrm>
            <a:off x="1371600" y="2057400"/>
            <a:ext cx="1066800" cy="533400"/>
          </a:xfrm>
          <a:prstGeom prst="wedgeEllipseCallout">
            <a:avLst>
              <a:gd name="adj1" fmla="val -44642"/>
              <a:gd name="adj2" fmla="val 83822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rgbClr val="FF0000"/>
                </a:solidFill>
              </a:rPr>
              <a:t> 100 X</a:t>
            </a:r>
            <a:endParaRPr lang="id-ID" dirty="0">
              <a:solidFill>
                <a:srgbClr val="FF0000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0" y="2521771"/>
            <a:ext cx="914400" cy="98342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H="1">
            <a:off x="3048000" y="3733800"/>
            <a:ext cx="990600" cy="95779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" name="Rectangle 6"/>
          <p:cNvSpPr/>
          <p:nvPr/>
        </p:nvSpPr>
        <p:spPr>
          <a:xfrm>
            <a:off x="4114800" y="2819400"/>
            <a:ext cx="5869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/>
              <a:t>65 X</a:t>
            </a:r>
            <a:endParaRPr lang="id-ID" dirty="0"/>
          </a:p>
        </p:txBody>
      </p:sp>
      <p:sp>
        <p:nvSpPr>
          <p:cNvPr id="8" name="Rectangle 7"/>
          <p:cNvSpPr/>
          <p:nvPr/>
        </p:nvSpPr>
        <p:spPr>
          <a:xfrm>
            <a:off x="4191000" y="3974068"/>
            <a:ext cx="6192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/>
              <a:t>35  X</a:t>
            </a:r>
            <a:endParaRPr lang="id-ID" dirty="0"/>
          </a:p>
        </p:txBody>
      </p:sp>
      <p:sp>
        <p:nvSpPr>
          <p:cNvPr id="9" name="Action Button: Forward or Next 8">
            <a:hlinkClick r:id="" action="ppaction://hlinkshowjump?jump=nextslide" highlightClick="1"/>
          </p:cNvPr>
          <p:cNvSpPr/>
          <p:nvPr/>
        </p:nvSpPr>
        <p:spPr>
          <a:xfrm>
            <a:off x="7649154" y="5515562"/>
            <a:ext cx="1042416" cy="1042416"/>
          </a:xfrm>
          <a:prstGeom prst="actionButtonForwardNex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10" name="Right Arrow 9"/>
          <p:cNvSpPr/>
          <p:nvPr/>
        </p:nvSpPr>
        <p:spPr>
          <a:xfrm>
            <a:off x="7620000" y="4343400"/>
            <a:ext cx="1285852" cy="913260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jawaban</a:t>
            </a:r>
            <a:endParaRPr lang="id-ID" dirty="0"/>
          </a:p>
        </p:txBody>
      </p:sp>
    </p:spTree>
  </p:cSld>
  <p:clrMapOvr>
    <a:masterClrMapping/>
  </p:clrMapOvr>
  <p:transition spd="med">
    <p:comb/>
    <p:sndAc>
      <p:stSnd>
        <p:snd r:embed="rId2" name="whoosh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533400"/>
            <a:ext cx="4041491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smtClean="0"/>
              <a:t>Banyaknya lemparan = 100 kali</a:t>
            </a:r>
          </a:p>
          <a:p>
            <a:r>
              <a:rPr lang="en-US" sz="2000" smtClean="0"/>
              <a:t>Banyaknya muncul angka =  65 kali</a:t>
            </a:r>
          </a:p>
          <a:p>
            <a:r>
              <a:rPr lang="en-US" sz="2000" smtClean="0"/>
              <a:t>Banyaknya muncul gambar = 35 kali</a:t>
            </a:r>
          </a:p>
          <a:p>
            <a:endParaRPr lang="en-US" sz="2000" smtClean="0"/>
          </a:p>
          <a:p>
            <a:r>
              <a:rPr lang="en-US" sz="2000" smtClean="0"/>
              <a:t>Frekuensi </a:t>
            </a:r>
            <a:r>
              <a:rPr lang="en-US" sz="2000" smtClean="0"/>
              <a:t>relatif </a:t>
            </a:r>
            <a:r>
              <a:rPr lang="en-US" sz="2000" smtClean="0"/>
              <a:t>munculnya angka</a:t>
            </a:r>
            <a:endParaRPr lang="en-US" sz="2000"/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1292225" y="2209800"/>
          <a:ext cx="5413375" cy="1176337"/>
        </p:xfrm>
        <a:graphic>
          <a:graphicData uri="http://schemas.openxmlformats.org/presentationml/2006/ole">
            <p:oleObj spid="_x0000_s25602" name="Document" r:id="rId4" imgW="4230750" imgH="929415" progId="Word.Document.12">
              <p:embed/>
            </p:oleObj>
          </a:graphicData>
        </a:graphic>
      </p:graphicFrame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1444625" y="3776662"/>
          <a:ext cx="5413375" cy="1176338"/>
        </p:xfrm>
        <a:graphic>
          <a:graphicData uri="http://schemas.openxmlformats.org/presentationml/2006/ole">
            <p:oleObj spid="_x0000_s25603" name="Document" r:id="rId5" imgW="4230750" imgH="928695" progId="Word.Document.12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1725320" y="3124200"/>
            <a:ext cx="399019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smtClean="0"/>
              <a:t>Frekuensi relatif munculnya gambar</a:t>
            </a:r>
            <a:endParaRPr lang="en-US" sz="2000"/>
          </a:p>
        </p:txBody>
      </p:sp>
      <p:sp>
        <p:nvSpPr>
          <p:cNvPr id="6" name="Action Button: Back or Previous 5">
            <a:hlinkClick r:id="" action="ppaction://hlinkshowjump?jump=previousslide" highlightClick="1"/>
          </p:cNvPr>
          <p:cNvSpPr/>
          <p:nvPr/>
        </p:nvSpPr>
        <p:spPr>
          <a:xfrm>
            <a:off x="8143900" y="5929330"/>
            <a:ext cx="642942" cy="71438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ransition spd="med">
    <p:comb/>
    <p:sndAc>
      <p:stSnd>
        <p:snd r:embed="rId3" name="whoosh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02384"/>
            <a:ext cx="91538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dirty="0" smtClean="0"/>
              <a:t>8. Diketahui bahwa peluang seorang anak  untuk lulus ujian adalah 0,80</a:t>
            </a:r>
          </a:p>
          <a:p>
            <a:r>
              <a:rPr lang="id-ID" sz="2400" dirty="0" smtClean="0"/>
              <a:t>     Berapa orangkah di antara 480 anak diperkirakan akan lulus ujian</a:t>
            </a:r>
          </a:p>
        </p:txBody>
      </p:sp>
      <p:sp>
        <p:nvSpPr>
          <p:cNvPr id="3" name="Action Button: Forward or Next 2">
            <a:hlinkClick r:id="" action="ppaction://hlinkshowjump?jump=nextslide" highlightClick="1"/>
          </p:cNvPr>
          <p:cNvSpPr/>
          <p:nvPr/>
        </p:nvSpPr>
        <p:spPr>
          <a:xfrm>
            <a:off x="7649154" y="5515562"/>
            <a:ext cx="1042416" cy="1042416"/>
          </a:xfrm>
          <a:prstGeom prst="actionButtonForwardNex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4" name="Right Arrow 3"/>
          <p:cNvSpPr/>
          <p:nvPr/>
        </p:nvSpPr>
        <p:spPr>
          <a:xfrm>
            <a:off x="7620000" y="4343400"/>
            <a:ext cx="1285852" cy="913260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jawaban</a:t>
            </a:r>
            <a:endParaRPr lang="id-ID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1831" y="2505074"/>
            <a:ext cx="4285417" cy="3209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comb/>
    <p:sndAc>
      <p:stSnd>
        <p:snd r:embed="rId2" name="whoosh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1784" y="685800"/>
            <a:ext cx="5602816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/>
              <a:t>Peluang anak lulus ujian, P(L) = 0,80</a:t>
            </a:r>
          </a:p>
          <a:p>
            <a:r>
              <a:rPr lang="en-US" sz="2800" smtClean="0"/>
              <a:t>Jumlah anak seluruhnya, n = 480</a:t>
            </a:r>
          </a:p>
          <a:p>
            <a:r>
              <a:rPr lang="en-US" sz="2800" smtClean="0"/>
              <a:t>Jumlah anak yang di perkirakan lulus</a:t>
            </a:r>
          </a:p>
          <a:p>
            <a:r>
              <a:rPr lang="en-US" sz="2800" smtClean="0"/>
              <a:t>= n x P(L) = 480 x 0,80 = 384 orang</a:t>
            </a:r>
            <a:endParaRPr lang="en-US" sz="2800"/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8143900" y="5929330"/>
            <a:ext cx="642942" cy="71438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ransition spd="med">
    <p:comb/>
    <p:sndAc>
      <p:stSnd>
        <p:snd r:embed="rId2" name="whoosh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02384"/>
            <a:ext cx="867654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dirty="0" smtClean="0"/>
              <a:t>9. Jika sebuah dadu dilemparkan 120 kali, maka tentukan frekuensi </a:t>
            </a:r>
          </a:p>
          <a:p>
            <a:r>
              <a:rPr lang="id-ID" sz="2400" dirty="0" smtClean="0"/>
              <a:t>     harapan munculnya:</a:t>
            </a:r>
          </a:p>
          <a:p>
            <a:pPr marL="369888" indent="-6350">
              <a:buFont typeface="+mj-lt"/>
              <a:buAutoNum type="alphaLcPeriod"/>
            </a:pPr>
            <a:r>
              <a:rPr lang="id-ID" sz="2400" dirty="0" smtClean="0"/>
              <a:t>     mata dadu bilangan prima </a:t>
            </a:r>
          </a:p>
          <a:p>
            <a:pPr marL="369888" indent="-6350">
              <a:buFont typeface="+mj-lt"/>
              <a:buAutoNum type="alphaLcPeriod"/>
            </a:pPr>
            <a:r>
              <a:rPr lang="id-ID" sz="2400" dirty="0" smtClean="0"/>
              <a:t>     mata dadu lebih dari 4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2971800"/>
            <a:ext cx="2447940" cy="2133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7649154" y="5515562"/>
            <a:ext cx="1042416" cy="1042416"/>
          </a:xfrm>
          <a:prstGeom prst="actionButtonForwardNex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5" name="Right Arrow 4"/>
          <p:cNvSpPr/>
          <p:nvPr/>
        </p:nvSpPr>
        <p:spPr>
          <a:xfrm>
            <a:off x="7620000" y="4343400"/>
            <a:ext cx="1285852" cy="913260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jawaban</a:t>
            </a:r>
            <a:endParaRPr lang="id-ID" dirty="0"/>
          </a:p>
        </p:txBody>
      </p:sp>
    </p:spTree>
  </p:cSld>
  <p:clrMapOvr>
    <a:masterClrMapping/>
  </p:clrMapOvr>
  <p:transition spd="med">
    <p:comb/>
    <p:sndAc>
      <p:stSnd>
        <p:snd r:embed="rId2" name="whoosh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04800"/>
            <a:ext cx="4412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Banyaknya percobaan (lemparan) = 120 kali</a:t>
            </a: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98487" y="773668"/>
            <a:ext cx="48633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a. Peluang munculnya mata dadu bilangan prima  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50887" y="1981200"/>
            <a:ext cx="6805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Maka frekuensi harapan munculnya mata dadu bilangan prima adalah: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50887" y="3429000"/>
            <a:ext cx="4101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b. Peluang muncul mata dadu lebih dari 4</a:t>
            </a:r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33400" y="1320800"/>
          <a:ext cx="3875087" cy="1117600"/>
        </p:xfrm>
        <a:graphic>
          <a:graphicData uri="http://schemas.openxmlformats.org/presentationml/2006/ole">
            <p:oleObj spid="_x0000_s26626" name="Document" r:id="rId4" imgW="3906870" imgH="1146125" progId="Word.Document.12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216025" y="5065712"/>
          <a:ext cx="3279775" cy="1030288"/>
        </p:xfrm>
        <a:graphic>
          <a:graphicData uri="http://schemas.openxmlformats.org/presentationml/2006/ole">
            <p:oleObj spid="_x0000_s26627" name="Document" r:id="rId5" imgW="4795215" imgH="1513505" progId="Word.Document.12">
              <p:embed/>
            </p:oleObj>
          </a:graphicData>
        </a:graphic>
      </p:graphicFrame>
      <p:graphicFrame>
        <p:nvGraphicFramePr>
          <p:cNvPr id="26628" name="Object 4"/>
          <p:cNvGraphicFramePr>
            <a:graphicFrameLocks noChangeAspect="1"/>
          </p:cNvGraphicFramePr>
          <p:nvPr/>
        </p:nvGraphicFramePr>
        <p:xfrm>
          <a:off x="685800" y="3911600"/>
          <a:ext cx="3875087" cy="1117600"/>
        </p:xfrm>
        <a:graphic>
          <a:graphicData uri="http://schemas.openxmlformats.org/presentationml/2006/ole">
            <p:oleObj spid="_x0000_s26628" name="Document" r:id="rId6" imgW="3906870" imgH="1146125" progId="Word.Document.12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838200" y="4572000"/>
            <a:ext cx="2880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Maka frekuensi harapannya:</a:t>
            </a:r>
            <a:endParaRPr lang="en-US"/>
          </a:p>
        </p:txBody>
      </p:sp>
      <p:graphicFrame>
        <p:nvGraphicFramePr>
          <p:cNvPr id="26629" name="Object 5"/>
          <p:cNvGraphicFramePr>
            <a:graphicFrameLocks noChangeAspect="1"/>
          </p:cNvGraphicFramePr>
          <p:nvPr/>
        </p:nvGraphicFramePr>
        <p:xfrm>
          <a:off x="1143000" y="2590800"/>
          <a:ext cx="3279775" cy="1030287"/>
        </p:xfrm>
        <a:graphic>
          <a:graphicData uri="http://schemas.openxmlformats.org/presentationml/2006/ole">
            <p:oleObj spid="_x0000_s26629" name="Document" r:id="rId7" imgW="4795215" imgH="1514947" progId="Word.Document.12">
              <p:embed/>
            </p:oleObj>
          </a:graphicData>
        </a:graphic>
      </p:graphicFrame>
      <p:sp>
        <p:nvSpPr>
          <p:cNvPr id="12" name="Action Button: Back or Previous 11">
            <a:hlinkClick r:id="" action="ppaction://hlinkshowjump?jump=previousslide" highlightClick="1"/>
          </p:cNvPr>
          <p:cNvSpPr/>
          <p:nvPr/>
        </p:nvSpPr>
        <p:spPr>
          <a:xfrm>
            <a:off x="8143900" y="5929330"/>
            <a:ext cx="642942" cy="71438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ransition spd="med">
    <p:comb/>
    <p:sndAc>
      <p:stSnd>
        <p:snd r:embed="rId3" name="whoosh.wav" builtIn="1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662</TotalTime>
  <Words>427</Words>
  <Application>Microsoft Office PowerPoint</Application>
  <PresentationFormat>On-screen Show (4:3)</PresentationFormat>
  <Paragraphs>61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Metro</vt:lpstr>
      <vt:lpstr>Microsoft Office Word Document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Arta</dc:creator>
  <cp:lastModifiedBy>liytot</cp:lastModifiedBy>
  <cp:revision>91</cp:revision>
  <dcterms:created xsi:type="dcterms:W3CDTF">2012-04-15T13:31:18Z</dcterms:created>
  <dcterms:modified xsi:type="dcterms:W3CDTF">2012-05-03T05:33:31Z</dcterms:modified>
</cp:coreProperties>
</file>